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59" r:id="rId2"/>
  </p:sldIdLst>
  <p:sldSz cx="7775575" cy="10907713"/>
  <p:notesSz cx="6807200" cy="9939338"/>
  <p:defaultTextStyle>
    <a:defPPr>
      <a:defRPr lang="ja-JP"/>
    </a:defPPr>
    <a:lvl1pPr algn="l" defTabSz="1017588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508000" indent="-50800" algn="l" defTabSz="1017588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1017588" indent="-103188" algn="l" defTabSz="1017588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527175" indent="-155575" algn="l" defTabSz="1017588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2036763" indent="-207963" algn="l" defTabSz="1017588" rtl="0" fontAlgn="base">
      <a:spcBef>
        <a:spcPct val="0"/>
      </a:spcBef>
      <a:spcAft>
        <a:spcPct val="0"/>
      </a:spcAft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0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00"/>
    <a:srgbClr val="0099CC"/>
    <a:srgbClr val="EE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19" autoAdjust="0"/>
    <p:restoredTop sz="94660"/>
  </p:normalViewPr>
  <p:slideViewPr>
    <p:cSldViewPr snapToGrid="0">
      <p:cViewPr varScale="1">
        <p:scale>
          <a:sx n="71" d="100"/>
          <a:sy n="71" d="100"/>
        </p:scale>
        <p:origin x="3534" y="66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9F287C1-0741-4756-8AF1-1708A05CA4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8475"/>
          </a:xfrm>
          <a:prstGeom prst="rect">
            <a:avLst/>
          </a:prstGeom>
        </p:spPr>
        <p:txBody>
          <a:bodyPr vert="horz" lIns="91560" tIns="45780" rIns="91560" bIns="45780" rtlCol="0"/>
          <a:lstStyle>
            <a:lvl1pPr algn="l" defTabSz="100911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45589-8FDD-46FE-93E3-F84A27F4D9D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560" tIns="45780" rIns="91560" bIns="45780" rtlCol="0"/>
          <a:lstStyle>
            <a:lvl1pPr algn="r" defTabSz="100911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3A9C304-7077-42D1-8278-94E816054E95}" type="datetimeFigureOut">
              <a:rPr lang="ja-JP" altLang="en-US"/>
              <a:pPr>
                <a:defRPr/>
              </a:pPr>
              <a:t>2023/12/18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1A246AEF-470C-456D-87AA-ECD87E5C1D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0" tIns="45780" rIns="91560" bIns="4578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E93F9FF-9B95-4BC3-A1B1-1A5401A89B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9" y="4783139"/>
            <a:ext cx="5445125" cy="3913187"/>
          </a:xfrm>
          <a:prstGeom prst="rect">
            <a:avLst/>
          </a:prstGeom>
        </p:spPr>
        <p:txBody>
          <a:bodyPr vert="horz" lIns="91560" tIns="45780" rIns="91560" bIns="4578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270682-0F0C-43BD-95B0-A77F781C612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560" tIns="45780" rIns="91560" bIns="45780" rtlCol="0" anchor="b"/>
          <a:lstStyle>
            <a:lvl1pPr algn="l" defTabSz="100911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DC6BA5-2B6B-4841-88D0-B4B1370F3B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4"/>
            <a:ext cx="2949575" cy="498475"/>
          </a:xfrm>
          <a:prstGeom prst="rect">
            <a:avLst/>
          </a:prstGeom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algn="r" defTabSz="1007955">
              <a:defRPr sz="1200"/>
            </a:lvl1pPr>
          </a:lstStyle>
          <a:p>
            <a:fld id="{A26A8215-3CC8-4633-925C-5AB55205EF2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10175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8000" algn="l" defTabSz="10175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17588" algn="l" defTabSz="10175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27175" algn="l" defTabSz="10175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36763" algn="l" defTabSz="1017588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5F6A5-E7F8-495E-B93D-B39F697DD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CBEB5-AE83-4861-971D-6458B8364C3B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BC7C5-FBAA-4777-BFEB-ABABFEB4E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0D61E3-457F-4586-BC05-93CC020BA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9113D-EEBD-4DA3-B09F-F2CDB5618B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5920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20591-12F8-4A8D-9680-2230DB194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904FB-74EB-4AA0-BF22-CD23F8A1BB75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7CDE6-BE1C-485A-8090-EF93B7AE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24B35-797B-46D2-A966-95C04DCE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E6720-A34F-4419-87F1-7A696670AF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976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BD29E-FB57-4259-8994-0001129A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03CEE-BE71-49F9-9142-CE34E0BA855F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CDCEF-6C3F-423C-A8EE-BE29235F9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3EE35-677D-400A-AC65-64D5B97AE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CCDB2-EE5A-4457-9CD9-40ED2DCF639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904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04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59707-5E1E-4BFF-A33F-443777421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F333C-C7CE-4318-8517-BADEB0D6AEDE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E7E19-0145-40AD-89B5-93FA40242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5AF40-F8B9-4489-A0B1-DC9AD778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F2C1E-6949-4A0B-A100-1C4AAB9519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989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22CC0D-677B-4D73-AC93-1B5BB9FBB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1D117-C530-4229-98A9-B5608C5F0618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0A9C9-9B61-4E91-9FC3-3FA5AE519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76741-1E8C-417E-B697-18B96CB48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493EFD-399C-4CDD-9B15-58EFBD2CB9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611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26F2CDA-BDA0-4532-BFA0-9CF04D564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21784-58A5-4631-BC58-4AB980272357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D22D4D-D7D7-439B-9E47-2FE16586E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0D46003-48CF-49F9-BC89-91CCC1D43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8DF92-FCA3-4B59-9EC9-D12DBF26D71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929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729E5B7-7A80-4B0A-98F6-D9FF938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D0CC3-A980-445D-96E7-347DD79ABB74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6257E70-DA62-44B0-BA5D-17C6D181B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1140198-C9D0-430F-ADE6-3DDE78247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F2C54-1DE8-4008-9689-0C693E8BF4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5094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2B62DD5-CD6D-41A2-AAA2-8A76886FF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D96B4-D5BD-45DE-8006-57009798C59C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6E191BD-DEE1-46EA-BF21-A095F54E9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03EDCB5-DACD-4350-B3C3-61A10DB00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533CE0-9359-408E-92F6-521B95AE96B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8842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9E339ED-7E17-4FC1-AF7A-3C06FB987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A43A1-245D-433C-B53E-6DB68BA7193B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2A53A9E-7038-4927-9201-32EB94E5C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6543596-43E8-468F-9151-98048D7B6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6BDACA-2B86-4B46-8563-6EBDA0773E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823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69ECC79-C2B6-44FF-BF66-A0B90A439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CD05F-2E3A-4509-B6AD-683E602E1E03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B3A4EC-2CFB-43F6-9D9E-65F099B8E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17366E3-32AE-4591-B0E9-636B701EF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042D5-A49A-4786-8E28-4E4328F630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697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rtlCol="0">
            <a:normAutofit/>
          </a:bodyPr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A892191-5572-4A36-B0A5-A66AA0BE9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5855A-9E13-435F-BEC0-3798D9E56A1A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EC623D4-9472-40DA-BE31-483B8E090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7946A09-C054-4C56-81E8-198D725BB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A4389F-4F58-4800-955D-D4773908C7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0057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767">
              <a:schemeClr val="accent2">
                <a:lumMod val="40000"/>
                <a:lumOff val="60000"/>
              </a:schemeClr>
            </a:gs>
            <a:gs pos="83907">
              <a:schemeClr val="accent1">
                <a:lumMod val="40000"/>
                <a:lumOff val="60000"/>
              </a:schemeClr>
            </a:gs>
            <a:gs pos="72000">
              <a:schemeClr val="accent1">
                <a:lumMod val="40000"/>
                <a:lumOff val="60000"/>
              </a:schemeClr>
            </a:gs>
            <a:gs pos="0">
              <a:schemeClr val="accent1">
                <a:lumMod val="40000"/>
                <a:lumOff val="6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6FD7B15-2B86-4BF9-83EB-A5F18C38EA8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4988" y="581025"/>
            <a:ext cx="67056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B2A0C64-2B15-46EC-9692-8838AAF3E7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34988" y="2903538"/>
            <a:ext cx="6705600" cy="692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8DD105-25D5-48F7-8750-D9A48B177B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1019007" fontAlgn="auto">
              <a:spcBef>
                <a:spcPts val="0"/>
              </a:spcBef>
              <a:spcAft>
                <a:spcPts val="0"/>
              </a:spcAft>
              <a:defRPr sz="102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C9E8EDB-54AD-44B6-9BFC-BA5C41CE6BEA}" type="datetimeFigureOut">
              <a:rPr lang="en-US"/>
              <a:pPr>
                <a:defRPr/>
              </a:pPr>
              <a:t>12/18/2023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A06C1-FE20-4EEB-9885-C16860D7AC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1019007" fontAlgn="auto">
              <a:spcBef>
                <a:spcPts val="0"/>
              </a:spcBef>
              <a:spcAft>
                <a:spcPts val="0"/>
              </a:spcAft>
              <a:defRPr sz="102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D55C6-5E1A-4FD2-ABE1-FF5BBDF9BC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</a:defRPr>
            </a:lvl1pPr>
          </a:lstStyle>
          <a:p>
            <a:fld id="{AB4E1210-E908-432C-AF59-505AED88BF4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txStyles>
    <p:titleStyle>
      <a:lvl1pPr algn="l" defTabSz="776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2pPr>
      <a:lvl3pPr algn="l" defTabSz="776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3pPr>
      <a:lvl4pPr algn="l" defTabSz="776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4pPr>
      <a:lvl5pPr algn="l" defTabSz="7762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 pitchFamily="34" charset="0"/>
          <a:ea typeface="ＭＳ Ｐゴシック" pitchFamily="50" charset="-128"/>
        </a:defRPr>
      </a:lvl9pPr>
    </p:titleStyle>
    <p:bodyStyle>
      <a:lvl1pPr marL="193675" indent="-193675" algn="l" defTabSz="776288" rtl="0" eaLnBrk="0" fontAlgn="base" hangingPunct="0">
        <a:lnSpc>
          <a:spcPct val="90000"/>
        </a:lnSpc>
        <a:spcBef>
          <a:spcPts val="850"/>
        </a:spcBef>
        <a:spcAft>
          <a:spcPct val="0"/>
        </a:spcAft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eaLnBrk="0" fontAlgn="base" hangingPunct="0">
        <a:lnSpc>
          <a:spcPct val="90000"/>
        </a:lnSpc>
        <a:spcBef>
          <a:spcPts val="42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hyperlink" Target="mailto:o-isc@onyx.dti.ne.j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760">
              <a:srgbClr val="D3E4F4"/>
            </a:gs>
            <a:gs pos="94767">
              <a:schemeClr val="accent2">
                <a:lumMod val="40000"/>
                <a:lumOff val="60000"/>
              </a:schemeClr>
            </a:gs>
            <a:gs pos="22000">
              <a:schemeClr val="accent2">
                <a:lumMod val="20000"/>
                <a:lumOff val="80000"/>
              </a:schemeClr>
            </a:gs>
            <a:gs pos="0">
              <a:schemeClr val="accent1">
                <a:lumMod val="40000"/>
                <a:lumOff val="60000"/>
              </a:schemeClr>
            </a:gs>
            <a:gs pos="55276">
              <a:schemeClr val="accent2">
                <a:lumMod val="40000"/>
                <a:lumOff val="60000"/>
              </a:schemeClr>
            </a:gs>
            <a:gs pos="26471">
              <a:schemeClr val="accent2">
                <a:lumMod val="60000"/>
                <a:lumOff val="40000"/>
              </a:schemeClr>
            </a:gs>
            <a:gs pos="10000">
              <a:schemeClr val="accent2">
                <a:lumMod val="40000"/>
                <a:lumOff val="60000"/>
              </a:schemeClr>
            </a:gs>
            <a:gs pos="35000">
              <a:schemeClr val="accent4">
                <a:lumMod val="0"/>
                <a:lumOff val="100000"/>
              </a:schemeClr>
            </a:gs>
            <a:gs pos="0">
              <a:schemeClr val="accent2">
                <a:lumMod val="20000"/>
                <a:lumOff val="8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QR コード&#10;&#10;自動的に生成された説明">
            <a:extLst>
              <a:ext uri="{FF2B5EF4-FFF2-40B4-BE49-F238E27FC236}">
                <a16:creationId xmlns:a16="http://schemas.microsoft.com/office/drawing/2014/main" id="{57496833-6C61-7D24-EAA2-0A69246ABA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3242" y="7063920"/>
            <a:ext cx="1054873" cy="1054873"/>
          </a:xfrm>
          <a:prstGeom prst="rect">
            <a:avLst/>
          </a:prstGeom>
        </p:spPr>
      </p:pic>
      <p:pic>
        <p:nvPicPr>
          <p:cNvPr id="3074" name="Picture 2" descr="C:\Users\DATACHECK\Desktop\Hoi thao phap luat\hoi thao phap luat.png">
            <a:extLst>
              <a:ext uri="{FF2B5EF4-FFF2-40B4-BE49-F238E27FC236}">
                <a16:creationId xmlns:a16="http://schemas.microsoft.com/office/drawing/2014/main" id="{80AF4778-9D9C-41FA-BA20-1150498A6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7183"/>
            <a:ext cx="7773987" cy="392112"/>
          </a:xfrm>
          <a:prstGeom prst="rect">
            <a:avLst/>
          </a:prstGeom>
          <a:noFill/>
          <a:ln>
            <a:noFill/>
          </a:ln>
          <a:effectLst>
            <a:glow rad="12700">
              <a:schemeClr val="accent2">
                <a:lumMod val="40000"/>
                <a:lumOff val="6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7">
            <a:extLst>
              <a:ext uri="{FF2B5EF4-FFF2-40B4-BE49-F238E27FC236}">
                <a16:creationId xmlns:a16="http://schemas.microsoft.com/office/drawing/2014/main" id="{127F345C-2B17-4ABB-859E-7CD77ACA8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864" y="2999263"/>
            <a:ext cx="62642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850"/>
              </a:spcBef>
              <a:buFont typeface="Arial" pitchFamily="34" charset="0"/>
              <a:buChar char="•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1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2000" b="1" dirty="0">
                <a:solidFill>
                  <a:schemeClr val="accent2">
                    <a:lumMod val="50000"/>
                  </a:schemeClr>
                </a:solidFill>
                <a:latin typeface="AR P丸ゴシック体M"/>
                <a:ea typeface="AR P丸ゴシック体M"/>
                <a:cs typeface="AR P丸ゴシック体M"/>
              </a:rPr>
              <a:t> </a:t>
            </a:r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  <a:latin typeface="AR P丸ゴシック体M"/>
                <a:ea typeface="AR P丸ゴシック体M"/>
                <a:cs typeface="AR P丸ゴシック体M"/>
              </a:rPr>
              <a:t>日時：</a:t>
            </a:r>
            <a:r>
              <a:rPr lang="ja-JP" altLang="en-US" sz="2200" b="1" dirty="0">
                <a:solidFill>
                  <a:schemeClr val="accent2">
                    <a:lumMod val="50000"/>
                  </a:schemeClr>
                </a:solidFill>
                <a:latin typeface="AR P丸ゴシック体M"/>
                <a:ea typeface="AR P丸ゴシック体M"/>
                <a:cs typeface="AR P丸ゴシック体M"/>
              </a:rPr>
              <a:t>２月７日（水）</a:t>
            </a:r>
            <a:r>
              <a:rPr lang="ja-JP" altLang="en-US" sz="1800" b="1" dirty="0">
                <a:solidFill>
                  <a:schemeClr val="accent2">
                    <a:lumMod val="50000"/>
                  </a:schemeClr>
                </a:solidFill>
                <a:latin typeface="AR P丸ゴシック体M"/>
                <a:ea typeface="AR P丸ゴシック体M"/>
                <a:cs typeface="AR P丸ゴシック体M"/>
              </a:rPr>
              <a:t>１４：００～１６：００　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80EF23-C980-4798-AB23-215DBFCBE4F1}"/>
              </a:ext>
            </a:extLst>
          </p:cNvPr>
          <p:cNvSpPr txBox="1"/>
          <p:nvPr/>
        </p:nvSpPr>
        <p:spPr>
          <a:xfrm>
            <a:off x="931120" y="6127126"/>
            <a:ext cx="412551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indent="180975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14:00 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企業・業務の紹介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80975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15:00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 休憩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80975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15:10 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グループディスカッション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80975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16:00 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終了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493BB1F-45D8-4BCC-8817-59F0D49907CE}"/>
              </a:ext>
            </a:extLst>
          </p:cNvPr>
          <p:cNvSpPr txBox="1"/>
          <p:nvPr/>
        </p:nvSpPr>
        <p:spPr>
          <a:xfrm>
            <a:off x="1072815" y="9763543"/>
            <a:ext cx="595153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800" b="1" dirty="0">
                <a:solidFill>
                  <a:schemeClr val="accent2">
                    <a:lumMod val="5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特定非営利活動法人大阪障害者雇用支援ネットワーク</a:t>
            </a:r>
            <a:endParaRPr lang="en-US" altLang="ja-JP" sz="1800" b="1" dirty="0">
              <a:solidFill>
                <a:schemeClr val="accent2">
                  <a:lumMod val="50000"/>
                </a:schemeClr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800" b="1" dirty="0">
                <a:solidFill>
                  <a:schemeClr val="accent2">
                    <a:lumMod val="5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E-mail</a:t>
            </a:r>
            <a:r>
              <a:rPr lang="ja-JP" altLang="en-US" sz="1800" b="1" dirty="0">
                <a:solidFill>
                  <a:schemeClr val="accent2">
                    <a:lumMod val="5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：</a:t>
            </a:r>
            <a:r>
              <a:rPr lang="en-US" altLang="ja-JP" sz="1800" b="1" dirty="0">
                <a:solidFill>
                  <a:schemeClr val="accent2">
                    <a:lumMod val="5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o-isc@onyx.dti.ne.jp</a:t>
            </a:r>
            <a:endParaRPr lang="en-US" altLang="ja-JP" sz="1800" b="1" dirty="0">
              <a:solidFill>
                <a:schemeClr val="accent2">
                  <a:lumMod val="50000"/>
                </a:schemeClr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お問い合わせは事務局まで　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06-6949-0350》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DB568C1-DEC3-4EF3-9FFD-FAD07DE68187}"/>
              </a:ext>
            </a:extLst>
          </p:cNvPr>
          <p:cNvSpPr txBox="1"/>
          <p:nvPr/>
        </p:nvSpPr>
        <p:spPr>
          <a:xfrm>
            <a:off x="41819" y="1644927"/>
            <a:ext cx="726224" cy="760778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wordArtVertRtl" wrap="square">
            <a:spAutoFit/>
          </a:bodyPr>
          <a:lstStyle/>
          <a:p>
            <a:pPr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spc="1050" dirty="0">
                <a:solidFill>
                  <a:schemeClr val="accent2">
                    <a:lumMod val="50000"/>
                  </a:schemeClr>
                </a:solidFill>
                <a:latin typeface="ＤＦＧ極太丸ゴシック体" panose="020F0A00010101010101" pitchFamily="50" charset="-128"/>
                <a:ea typeface="ＤＦＧ極太丸ゴシック体" panose="020F0A00010101010101" pitchFamily="50" charset="-128"/>
              </a:rPr>
              <a:t>Ｅ</a:t>
            </a:r>
            <a:r>
              <a:rPr lang="en-US" altLang="ja-JP" sz="2400" spc="1050" dirty="0">
                <a:solidFill>
                  <a:schemeClr val="accent2">
                    <a:lumMod val="50000"/>
                  </a:schemeClr>
                </a:solidFill>
                <a:latin typeface="ＤＦＧ極太丸ゴシック体" panose="020F0A00010101010101" pitchFamily="50" charset="-128"/>
                <a:ea typeface="ＤＦＧ極太丸ゴシック体" panose="020F0A00010101010101" pitchFamily="50" charset="-128"/>
              </a:rPr>
              <a:t>S</a:t>
            </a:r>
            <a:r>
              <a:rPr lang="ja-JP" altLang="en-US" sz="2400" spc="1050" dirty="0">
                <a:solidFill>
                  <a:schemeClr val="accent2">
                    <a:lumMod val="50000"/>
                  </a:schemeClr>
                </a:solidFill>
                <a:latin typeface="ＤＦＧ極太丸ゴシック体" panose="020F0A00010101010101" pitchFamily="50" charset="-128"/>
                <a:ea typeface="ＤＦＧ極太丸ゴシック体" panose="020F0A00010101010101" pitchFamily="50" charset="-128"/>
              </a:rPr>
              <a:t>ネットワ</a:t>
            </a:r>
            <a:r>
              <a:rPr lang="en-US" altLang="ja-JP" sz="2400" spc="1050" dirty="0">
                <a:solidFill>
                  <a:schemeClr val="accent2">
                    <a:lumMod val="50000"/>
                  </a:schemeClr>
                </a:solidFill>
                <a:latin typeface="ＤＦＧ極太丸ゴシック体" panose="020F0A00010101010101" pitchFamily="50" charset="-128"/>
                <a:ea typeface="ＤＦＧ極太丸ゴシック体" panose="020F0A00010101010101" pitchFamily="50" charset="-128"/>
              </a:rPr>
              <a:t>―</a:t>
            </a:r>
            <a:r>
              <a:rPr lang="ja-JP" altLang="en-US" sz="2400" spc="1050" dirty="0">
                <a:solidFill>
                  <a:schemeClr val="accent2">
                    <a:lumMod val="50000"/>
                  </a:schemeClr>
                </a:solidFill>
                <a:latin typeface="ＤＦＧ極太丸ゴシック体" panose="020F0A00010101010101" pitchFamily="50" charset="-128"/>
                <a:ea typeface="ＤＦＧ極太丸ゴシック体" panose="020F0A00010101010101" pitchFamily="50" charset="-128"/>
              </a:rPr>
              <a:t>ク交流会</a:t>
            </a:r>
          </a:p>
        </p:txBody>
      </p:sp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0C4625E0-694F-4664-88FA-40F37D183F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092189"/>
              </p:ext>
            </p:extLst>
          </p:nvPr>
        </p:nvGraphicFramePr>
        <p:xfrm>
          <a:off x="902992" y="8454708"/>
          <a:ext cx="6291184" cy="797999"/>
        </p:xfrm>
        <a:graphic>
          <a:graphicData uri="http://schemas.openxmlformats.org/drawingml/2006/table">
            <a:tbl>
              <a:tblPr/>
              <a:tblGrid>
                <a:gridCol w="799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29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9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9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51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91450" marR="91450" marT="45700" marB="45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500" dirty="0"/>
                    </a:p>
                  </a:txBody>
                  <a:tcPr marL="91450" marR="91450" marT="45700" marB="45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団体名</a:t>
                      </a:r>
                    </a:p>
                  </a:txBody>
                  <a:tcPr marL="91450" marR="91450" marT="45700" marB="45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91450" marR="91450" marT="45700" marB="45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8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ＴＥＬ</a:t>
                      </a:r>
                    </a:p>
                  </a:txBody>
                  <a:tcPr marL="91450" marR="91450" marT="45700" marB="45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500" dirty="0"/>
                    </a:p>
                  </a:txBody>
                  <a:tcPr marL="91450" marR="91450" marT="45700" marB="45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メールアドレス</a:t>
                      </a:r>
                    </a:p>
                  </a:txBody>
                  <a:tcPr marL="91450" marR="91450" marT="45700" marB="45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91450" marR="91450" marT="45700" marB="457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99" name="TextBox 22">
            <a:extLst>
              <a:ext uri="{FF2B5EF4-FFF2-40B4-BE49-F238E27FC236}">
                <a16:creationId xmlns:a16="http://schemas.microsoft.com/office/drawing/2014/main" id="{02CE421A-B87B-44CB-BACD-CBD7242AC8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5147" y="9338848"/>
            <a:ext cx="60134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kumimoji="1" sz="2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AR P丸ゴシック体M"/>
              </a:rPr>
              <a:t>お申込みはメールもしくはＱＲコードにて下記までお願いします。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AR P丸ゴシック体M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BC2D9B8D-91F2-4BC1-9A61-FE075F969EEC}"/>
              </a:ext>
            </a:extLst>
          </p:cNvPr>
          <p:cNvCxnSpPr/>
          <p:nvPr/>
        </p:nvCxnSpPr>
        <p:spPr>
          <a:xfrm>
            <a:off x="1449388" y="8286750"/>
            <a:ext cx="5513387" cy="0"/>
          </a:xfrm>
          <a:prstGeom prst="line">
            <a:avLst/>
          </a:prstGeom>
          <a:ln w="15875">
            <a:solidFill>
              <a:schemeClr val="accent2">
                <a:lumMod val="50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3B3862-9C8C-4A75-9EDE-567E6E4D44E8}"/>
              </a:ext>
            </a:extLst>
          </p:cNvPr>
          <p:cNvSpPr txBox="1"/>
          <p:nvPr/>
        </p:nvSpPr>
        <p:spPr>
          <a:xfrm>
            <a:off x="6023349" y="1155785"/>
            <a:ext cx="1257300" cy="40005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参加無料</a:t>
            </a:r>
          </a:p>
        </p:txBody>
      </p:sp>
      <p:sp>
        <p:nvSpPr>
          <p:cNvPr id="3102" name="TextBox 20">
            <a:extLst>
              <a:ext uri="{FF2B5EF4-FFF2-40B4-BE49-F238E27FC236}">
                <a16:creationId xmlns:a16="http://schemas.microsoft.com/office/drawing/2014/main" id="{F636B3A7-BEEC-4FA7-B585-D9219BB80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718" y="1684026"/>
            <a:ext cx="66230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kumimoji="1" sz="2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7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ja-JP" sz="1800" b="1" kern="100" dirty="0">
                <a:effectLst/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就労支援、定着支援に携わっている方</a:t>
            </a:r>
            <a:r>
              <a:rPr lang="ja-JP" altLang="en-US" sz="1800" b="1" kern="100" dirty="0">
                <a:effectLst/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、</a:t>
            </a:r>
            <a:r>
              <a:rPr lang="ja-JP" altLang="ja-JP" sz="1800" b="1" kern="100" dirty="0">
                <a:effectLst/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障</a:t>
            </a:r>
            <a:r>
              <a:rPr lang="ja-JP" altLang="en-US" sz="1800" b="1" kern="100" dirty="0">
                <a:effectLst/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がい</a:t>
            </a:r>
            <a:r>
              <a:rPr lang="ja-JP" altLang="ja-JP" sz="1800" b="1" kern="100" dirty="0">
                <a:effectLst/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者を雇用している企業</a:t>
            </a:r>
            <a:r>
              <a:rPr lang="ja-JP" altLang="en-US" sz="1800" b="1" kern="100" dirty="0">
                <a:effectLst/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で障がい者社員を</a:t>
            </a:r>
            <a:r>
              <a:rPr lang="ja-JP" altLang="en-US" sz="1800" b="1" kern="100" dirty="0"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支援</a:t>
            </a:r>
            <a:r>
              <a:rPr lang="ja-JP" altLang="en-US" sz="1800" b="1" kern="100" dirty="0">
                <a:effectLst/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している方々を対象に、障がい者雇用企業の取組</a:t>
            </a:r>
            <a:r>
              <a:rPr lang="ja-JP" altLang="en-US" sz="1800" b="1" kern="100" dirty="0"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紹介</a:t>
            </a:r>
            <a:r>
              <a:rPr lang="ja-JP" altLang="en-US" sz="1800" b="1" kern="100" dirty="0">
                <a:effectLst/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と参加者の</a:t>
            </a:r>
            <a:r>
              <a:rPr lang="ja-JP" altLang="ja-JP" sz="1800" b="1" kern="100" dirty="0">
                <a:effectLst/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交流を図る場を</a:t>
            </a:r>
            <a:r>
              <a:rPr lang="ja-JP" altLang="en-US" sz="1800" b="1" kern="100" dirty="0"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オンラインで</a:t>
            </a:r>
            <a:r>
              <a:rPr lang="ja-JP" altLang="ja-JP" sz="1800" b="1" kern="100" dirty="0">
                <a:effectLst/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設け</a:t>
            </a:r>
            <a:r>
              <a:rPr lang="ja-JP" altLang="en-US" sz="1800" b="1" kern="100" dirty="0">
                <a:effectLst/>
                <a:latin typeface="+mn-ea"/>
                <a:ea typeface="AR P丸ゴシック体M" panose="020B0600010101010101"/>
                <a:cs typeface="Times New Roman" panose="02020603050405020304" pitchFamily="18" charset="0"/>
              </a:rPr>
              <a:t>ました</a:t>
            </a:r>
            <a:endParaRPr lang="en-US" altLang="ja-JP" sz="1800" dirty="0">
              <a:latin typeface="+mn-ea"/>
              <a:ea typeface="AR P丸ゴシック体M" panose="020B0600010101010101"/>
              <a:cs typeface="AR P丸ゴシック体M"/>
            </a:endParaRPr>
          </a:p>
        </p:txBody>
      </p:sp>
      <p:sp>
        <p:nvSpPr>
          <p:cNvPr id="18" name="TextBox 26">
            <a:extLst>
              <a:ext uri="{FF2B5EF4-FFF2-40B4-BE49-F238E27FC236}">
                <a16:creationId xmlns:a16="http://schemas.microsoft.com/office/drawing/2014/main" id="{F82613CC-6387-4613-A7BD-13F54710F18C}"/>
              </a:ext>
            </a:extLst>
          </p:cNvPr>
          <p:cNvSpPr txBox="1"/>
          <p:nvPr/>
        </p:nvSpPr>
        <p:spPr>
          <a:xfrm>
            <a:off x="41819" y="692007"/>
            <a:ext cx="75496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chemeClr val="accent3">
                    <a:lumMod val="5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令和５年度  障がい者</a:t>
            </a:r>
            <a:r>
              <a:rPr lang="ja-JP" altLang="en-US" sz="2800" b="1" dirty="0">
                <a:solidFill>
                  <a:schemeClr val="accent3">
                    <a:lumMod val="50000"/>
                  </a:schemeClr>
                </a:solidFill>
                <a:latin typeface="Algerian" panose="04020705040A02060702" pitchFamily="82" charset="0"/>
                <a:ea typeface="AR P丸ゴシック体M" panose="020B0600010101010101" pitchFamily="50" charset="-128"/>
              </a:rPr>
              <a:t>就労</a:t>
            </a:r>
            <a:r>
              <a:rPr lang="ja-JP" altLang="en-US" sz="2800" b="1" dirty="0">
                <a:solidFill>
                  <a:schemeClr val="accent3">
                    <a:lumMod val="5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支援交流会</a:t>
            </a:r>
            <a:endParaRPr lang="en-US" altLang="ja-JP" sz="2800" b="1" dirty="0">
              <a:solidFill>
                <a:schemeClr val="accent3">
                  <a:lumMod val="50000"/>
                </a:schemeClr>
              </a:solidFill>
              <a:latin typeface="AR P丸ゴシック体M" panose="020B0600010101010101" pitchFamily="50" charset="-128"/>
              <a:ea typeface="AR P丸ゴシック体M" panose="020B0600010101010101" pitchFamily="50" charset="-128"/>
            </a:endParaRPr>
          </a:p>
          <a:p>
            <a:pPr algn="ctr"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800" b="1" dirty="0">
                <a:solidFill>
                  <a:schemeClr val="accent3">
                    <a:lumMod val="50000"/>
                  </a:schemeClr>
                </a:solidFill>
                <a:latin typeface="AR P丸ゴシック体M" panose="020B0600010101010101" pitchFamily="50" charset="-128"/>
                <a:ea typeface="AR P丸ゴシック体M" panose="020B0600010101010101" pitchFamily="50" charset="-128"/>
              </a:rPr>
              <a:t>＜オンライン開催＞</a:t>
            </a:r>
          </a:p>
        </p:txBody>
      </p:sp>
      <p:sp>
        <p:nvSpPr>
          <p:cNvPr id="25" name="Rectangle 7">
            <a:extLst>
              <a:ext uri="{FF2B5EF4-FFF2-40B4-BE49-F238E27FC236}">
                <a16:creationId xmlns:a16="http://schemas.microsoft.com/office/drawing/2014/main" id="{387C27B1-EDE9-4281-BF28-103B7EAFC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545" y="3372197"/>
            <a:ext cx="52677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850"/>
              </a:spcBef>
              <a:buFont typeface="Arial" pitchFamily="34" charset="0"/>
              <a:buChar char="•"/>
              <a:defRPr kumimoji="1" sz="23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17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425"/>
              </a:spcBef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defTabSz="1017588" eaLnBrk="0" fontAlgn="base" hangingPunct="0">
              <a:lnSpc>
                <a:spcPct val="90000"/>
              </a:lnSpc>
              <a:spcBef>
                <a:spcPts val="425"/>
              </a:spcBef>
              <a:spcAft>
                <a:spcPct val="0"/>
              </a:spcAft>
              <a:buFont typeface="Arial" pitchFamily="34" charset="0"/>
              <a:buChar char="•"/>
              <a:defRPr kumimoji="1" sz="15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ja-JP" sz="2000" b="1" dirty="0">
                <a:solidFill>
                  <a:schemeClr val="accent2">
                    <a:lumMod val="50000"/>
                  </a:schemeClr>
                </a:solidFill>
                <a:latin typeface="AR P丸ゴシック体M"/>
                <a:ea typeface="AR P丸ゴシック体M"/>
                <a:cs typeface="AR P丸ゴシック体M"/>
              </a:rPr>
              <a:t> </a:t>
            </a:r>
            <a:r>
              <a:rPr lang="ja-JP" altLang="en-US" sz="2000" b="1" dirty="0">
                <a:solidFill>
                  <a:schemeClr val="accent2">
                    <a:lumMod val="50000"/>
                  </a:schemeClr>
                </a:solidFill>
                <a:latin typeface="AR P丸ゴシック体M"/>
                <a:ea typeface="AR P丸ゴシック体M"/>
                <a:cs typeface="AR P丸ゴシック体M"/>
              </a:rPr>
              <a:t>紹介企業：株式会社スミセイハーモニー</a:t>
            </a:r>
          </a:p>
        </p:txBody>
      </p:sp>
      <p:sp>
        <p:nvSpPr>
          <p:cNvPr id="26" name="TextBox 10">
            <a:extLst>
              <a:ext uri="{FF2B5EF4-FFF2-40B4-BE49-F238E27FC236}">
                <a16:creationId xmlns:a16="http://schemas.microsoft.com/office/drawing/2014/main" id="{8428A23F-B389-489B-8AF1-BAD528B3AB5F}"/>
              </a:ext>
            </a:extLst>
          </p:cNvPr>
          <p:cNvSpPr txBox="1"/>
          <p:nvPr/>
        </p:nvSpPr>
        <p:spPr>
          <a:xfrm>
            <a:off x="887510" y="7522250"/>
            <a:ext cx="495667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019007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下記を記入してメール添付にてお申込みください。右のＱＲコードからもお申し込みが出来ます。</a:t>
            </a:r>
            <a:endParaRPr lang="en-US" altLang="ja-JP" sz="1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BD62E747-1883-598D-8E3B-BFE18C1CEA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87787" y="4062537"/>
            <a:ext cx="2832581" cy="1901781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D5653C7-8425-A6B2-B2D7-A27A38BC4D2C}"/>
              </a:ext>
            </a:extLst>
          </p:cNvPr>
          <p:cNvSpPr txBox="1"/>
          <p:nvPr/>
        </p:nvSpPr>
        <p:spPr>
          <a:xfrm>
            <a:off x="4492728" y="3630779"/>
            <a:ext cx="3241028" cy="3973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http://www.s-harmony.jp/</a:t>
            </a:r>
            <a:endParaRPr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3BB02AB-A6E3-2E75-9C80-2F98858BD5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34649" y="3848131"/>
            <a:ext cx="1645288" cy="22305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37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1AB9D3B3-C864-4D33-86DD-8BCA8018B673}" vid="{F68D0221-22D9-4066-842D-C62C8552058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178</Words>
  <Application>Microsoft Office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AR P丸ゴシック体M</vt:lpstr>
      <vt:lpstr>ＤＦＧ極太丸ゴシック体</vt:lpstr>
      <vt:lpstr>HGS創英角ﾎﾟｯﾌﾟ体</vt:lpstr>
      <vt:lpstr>HG丸ｺﾞｼｯｸM-PRO</vt:lpstr>
      <vt:lpstr>Meiryo UI</vt:lpstr>
      <vt:lpstr>ＭＳ Ｐゴシック</vt:lpstr>
      <vt:lpstr>Algerian</vt:lpstr>
      <vt:lpstr>Arial</vt:lpstr>
      <vt:lpstr>Calibri</vt:lpstr>
      <vt:lpstr>Calibri Light</vt:lpstr>
      <vt:lpstr>37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2013-07-04T12:03:22Z</dcterms:created>
  <dcterms:modified xsi:type="dcterms:W3CDTF">2023-12-18T01:31:07Z</dcterms:modified>
</cp:coreProperties>
</file>