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5" r:id="rId1"/>
  </p:sldMasterIdLst>
  <p:sldIdLst>
    <p:sldId id="256" r:id="rId2"/>
    <p:sldId id="257" r:id="rId3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F2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1" autoAdjust="0"/>
    <p:restoredTop sz="94660"/>
  </p:normalViewPr>
  <p:slideViewPr>
    <p:cSldViewPr>
      <p:cViewPr varScale="1">
        <p:scale>
          <a:sx n="84" d="100"/>
          <a:sy n="84" d="100"/>
        </p:scale>
        <p:origin x="2904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4944" y="1734382"/>
            <a:ext cx="4888112" cy="334561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4944" y="5181602"/>
            <a:ext cx="4888112" cy="1828799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49EA2A-B318-4A2C-A277-C806CD4610FD}" type="datetimeFigureOut">
              <a:rPr lang="ja-JP" altLang="en-US" smtClean="0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CBAC49-BCE0-4F0A-B2DF-F7AA5B27FBA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1488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010" y="5719165"/>
            <a:ext cx="5829993" cy="1082147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6419" y="931015"/>
            <a:ext cx="5525174" cy="4285515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999" y="6811637"/>
            <a:ext cx="5830004" cy="909963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F19FAA-AEB5-428E-BD9E-21F500459085}" type="datetimeFigureOut">
              <a:rPr lang="ja-JP" altLang="en-US" smtClean="0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FE9AD3-E0AC-4343-A25D-497C075FE87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43988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9" y="812801"/>
            <a:ext cx="5830004" cy="4569660"/>
          </a:xfrm>
        </p:spPr>
        <p:txBody>
          <a:bodyPr anchor="ctr"/>
          <a:lstStyle>
            <a:lvl1pPr algn="ctr"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999" y="5606428"/>
            <a:ext cx="5830004" cy="2115173"/>
          </a:xfrm>
        </p:spPr>
        <p:txBody>
          <a:bodyPr anchor="ctr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14E152-EE8E-4F74-889D-D1633972F675}" type="datetimeFigureOut">
              <a:rPr lang="ja-JP" altLang="en-US" smtClean="0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F42AE3-5432-46C9-A395-65552C82CF8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6192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494" y="1163451"/>
            <a:ext cx="5232798" cy="3639887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67863" y="4813376"/>
            <a:ext cx="4923168" cy="793051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999" y="5830397"/>
            <a:ext cx="5830004" cy="18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B47081-9FDC-4B57-AB3F-A063CB450C9D}" type="datetimeFigureOut">
              <a:rPr lang="ja-JP" altLang="en-US" smtClean="0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3C3179-63A5-41AD-8569-AA0D8ADBC89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53220" y="1183812"/>
            <a:ext cx="410166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87598" y="4160020"/>
            <a:ext cx="415231" cy="779701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6642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9" y="2851630"/>
            <a:ext cx="5830004" cy="3349113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999" y="6216447"/>
            <a:ext cx="5830004" cy="1520859"/>
          </a:xfrm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3007C6-D58A-468D-AFA0-2E0D1D53342B}" type="datetimeFigureOut">
              <a:rPr lang="ja-JP" altLang="en-US" smtClean="0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864873-C122-4E97-A8B9-4495E027D63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07052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13999" y="812800"/>
            <a:ext cx="5830004" cy="21401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3998" y="3156124"/>
            <a:ext cx="1855674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3998" y="3924475"/>
            <a:ext cx="1855674" cy="3797127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04469" y="3156124"/>
            <a:ext cx="1851481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498259" y="3924475"/>
            <a:ext cx="1858135" cy="3797127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84981" y="3156124"/>
            <a:ext cx="1859022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4484981" y="3924475"/>
            <a:ext cx="1859022" cy="3797127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8BEB82-041F-4CE4-B2AC-4A4AD1D8FD4F}" type="datetimeFigureOut">
              <a:rPr lang="ja-JP" altLang="en-US" smtClean="0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9C7DEE-C2DD-4F00-92FE-46B7636D2CC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8628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3999" y="814363"/>
            <a:ext cx="5830004" cy="2138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3999" y="5606427"/>
            <a:ext cx="1854230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3999" y="3156124"/>
            <a:ext cx="1854230" cy="2032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3999" y="6374776"/>
            <a:ext cx="1854230" cy="1346824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99052" y="5606427"/>
            <a:ext cx="1857278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498258" y="3156124"/>
            <a:ext cx="1858136" cy="2032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498258" y="6374776"/>
            <a:ext cx="1858136" cy="134682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84981" y="5606427"/>
            <a:ext cx="1856633" cy="768349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484981" y="3156124"/>
            <a:ext cx="1859022" cy="2032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4484910" y="6374773"/>
            <a:ext cx="1859093" cy="1346828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E20F43-A450-499C-A18C-FD54106ADA98}" type="datetimeFigureOut">
              <a:rPr lang="ja-JP" altLang="en-US" smtClean="0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205F55-AD55-41F5-BDC2-C2DBB6B7539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470613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3999" y="3156126"/>
            <a:ext cx="5830004" cy="456547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C4B32F-3B15-4153-AD6E-04674762E227}" type="datetimeFigureOut">
              <a:rPr lang="ja-JP" altLang="en-US" smtClean="0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A011F9-CB7F-400E-9938-63703A9D192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380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812803"/>
            <a:ext cx="1436246" cy="69087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513999" y="812803"/>
            <a:ext cx="4308032" cy="690879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3CF3D3-44BB-4EBD-998C-FFD4DC0FA68A}" type="datetimeFigureOut">
              <a:rPr lang="ja-JP" altLang="en-US" smtClean="0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B13CF2-B4E1-4C41-B91A-27F2512665C7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982592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0505F-BF99-F288-F3DF-0DEE0A497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63E2F-C174-4B39-A9CE-B8019EF5F5F7}" type="datetimeFigureOut">
              <a:rPr lang="ja-JP" altLang="en-US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0800F-32EC-CE66-33E1-6E6FE44D7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B0123-C43D-9439-C01E-431AE60BF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FC176-2B3B-4FC6-8375-27FB3DC23B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288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3997" y="3156125"/>
            <a:ext cx="5829653" cy="45654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63EA85-72E8-4789-8D53-4E36DD35ACD8}" type="datetimeFigureOut">
              <a:rPr lang="ja-JP" altLang="en-US" smtClean="0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1F769-36D2-4F40-BFC6-46A71E354B0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4907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8" y="1104753"/>
            <a:ext cx="5822861" cy="3649092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998" y="4876611"/>
            <a:ext cx="5822861" cy="1824244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FD4A63-C6BA-455B-A9D7-D792D381C8F8}" type="datetimeFigureOut">
              <a:rPr lang="ja-JP" altLang="en-US" smtClean="0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682D5A-9CFA-41FD-B2EE-11DD7727B54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7914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3999" y="824691"/>
            <a:ext cx="5830004" cy="212823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3997" y="3156125"/>
            <a:ext cx="2872140" cy="45654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3471862" y="3156125"/>
            <a:ext cx="2871788" cy="45654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4E815-72FE-44E8-A9C5-F102CAF3C768}" type="datetimeFigureOut">
              <a:rPr lang="ja-JP" altLang="en-US" smtClean="0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B2074C-53B5-4AB3-B9F1-B27059460DA7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8520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3999" y="824691"/>
            <a:ext cx="5830004" cy="212823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4809" y="3161357"/>
            <a:ext cx="2741330" cy="906659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513998" y="4068018"/>
            <a:ext cx="2872140" cy="36535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97988" y="3161357"/>
            <a:ext cx="2746015" cy="906659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3471863" y="4068018"/>
            <a:ext cx="2871788" cy="36535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995F1D-144D-4354-9101-3C6CF348DEC3}" type="datetimeFigureOut">
              <a:rPr lang="ja-JP" altLang="en-US" smtClean="0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CADA6-643B-45EA-933E-6011F571AD1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2036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AEEC81-209E-47D8-A02E-E3904CEBA723}" type="datetimeFigureOut">
              <a:rPr lang="ja-JP" altLang="en-US" smtClean="0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E3762-8EBB-4B6C-90AE-A10090EF54D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95806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F41225-28ED-4797-B753-73165FBAE1FD}" type="datetimeFigureOut">
              <a:rPr lang="ja-JP" altLang="en-US" smtClean="0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4AFA41-8A76-478F-ACE5-4AE1D37826F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774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8" y="812800"/>
            <a:ext cx="2213825" cy="2697669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2856410" y="812802"/>
            <a:ext cx="3487592" cy="69087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999" y="3510469"/>
            <a:ext cx="2213825" cy="4211131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CB42EC-81AA-4B6F-AE91-669419B87F7D}" type="datetimeFigureOut">
              <a:rPr lang="ja-JP" altLang="en-US" smtClean="0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E25AC0-E217-4EBE-B054-67F62B8F959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63755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999" y="812800"/>
            <a:ext cx="3097214" cy="2697672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53203" y="812801"/>
            <a:ext cx="2254388" cy="69088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009" y="3510472"/>
            <a:ext cx="3097203" cy="4211129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12BD96-4D53-4FF1-AA5A-B5AE97F32C83}" type="datetimeFigureOut">
              <a:rPr lang="ja-JP" altLang="en-US" smtClean="0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141620-2F22-49A9-B188-C6E5CC73F35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984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6858002" cy="914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3999" y="824691"/>
            <a:ext cx="5830004" cy="2128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999" y="3156126"/>
            <a:ext cx="5830004" cy="4565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19290" y="7844369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C788AAC-F0C6-4095-B7E1-A9BCD518FF00}" type="datetimeFigureOut">
              <a:rPr lang="ja-JP" altLang="en-US" smtClean="0"/>
              <a:pPr>
                <a:defRPr/>
              </a:pPr>
              <a:t>2025/5/14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3999" y="7844369"/>
            <a:ext cx="375349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914132" y="7844369"/>
            <a:ext cx="42987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C740D42-5E2C-49EA-A2C6-B1BD0A7793E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6669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  <p:sldLayoutId id="2147483977" r:id="rId12"/>
    <p:sldLayoutId id="2147483978" r:id="rId13"/>
    <p:sldLayoutId id="2147483979" r:id="rId14"/>
    <p:sldLayoutId id="2147483980" r:id="rId15"/>
    <p:sldLayoutId id="2147483981" r:id="rId16"/>
    <p:sldLayoutId id="2147483982" r:id="rId17"/>
    <p:sldLayoutId id="2147483983" r:id="rId18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kumimoji="1"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kumimoji="1" sz="15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kumimoji="1" sz="13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kumimoji="1" sz="12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kumimoji="1"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kumimoji="1"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kumimoji="1"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kumimoji="1"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kumimoji="1"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kumimoji="1"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o-isc@onyx.dti.ne.jp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o-isc@onyx.dti.ne.jp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400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ABDE32-ACF0-6C66-DA75-6EA7007CE7B7}"/>
              </a:ext>
            </a:extLst>
          </p:cNvPr>
          <p:cNvSpPr txBox="1"/>
          <p:nvPr/>
        </p:nvSpPr>
        <p:spPr>
          <a:xfrm>
            <a:off x="1490858" y="262750"/>
            <a:ext cx="3834705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ea"/>
                <a:ea typeface="+mj-ea"/>
              </a:rPr>
              <a:t>ＥＳネットワーク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5FC094-2852-35E1-E192-75A35732A6D7}"/>
              </a:ext>
            </a:extLst>
          </p:cNvPr>
          <p:cNvSpPr txBox="1"/>
          <p:nvPr/>
        </p:nvSpPr>
        <p:spPr>
          <a:xfrm>
            <a:off x="404664" y="683568"/>
            <a:ext cx="6264696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b="1" dirty="0">
                <a:ln w="1905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ea"/>
                <a:ea typeface="+mj-ea"/>
              </a:rPr>
              <a:t>第７回　新人幹部研修会</a:t>
            </a:r>
          </a:p>
        </p:txBody>
      </p:sp>
      <p:sp>
        <p:nvSpPr>
          <p:cNvPr id="2053" name="テキスト ボックス 6">
            <a:extLst>
              <a:ext uri="{FF2B5EF4-FFF2-40B4-BE49-F238E27FC236}">
                <a16:creationId xmlns:a16="http://schemas.microsoft.com/office/drawing/2014/main" id="{8E5B042F-BC9F-0C22-9379-7AAAD2C6E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90" y="1461715"/>
            <a:ext cx="6477421" cy="252376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ja-JP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《</a:t>
            </a:r>
            <a:r>
              <a:rPr lang="ja-JP" altLang="en-US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　時</a:t>
            </a:r>
            <a:r>
              <a:rPr lang="en-US" altLang="ja-JP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》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ja-JP" altLang="en-US" sz="1600" b="1" dirty="0">
                <a:solidFill>
                  <a:schemeClr val="accent5">
                    <a:lumMod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１日目：</a:t>
            </a:r>
            <a:r>
              <a:rPr lang="ja-JP" altLang="en-US" sz="1600" b="1" dirty="0">
                <a:solidFill>
                  <a:schemeClr val="accent5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２０２５年　７月２４日（木）</a:t>
            </a:r>
            <a:r>
              <a:rPr lang="ja-JP" altLang="en-US" sz="1400" b="1" dirty="0">
                <a:solidFill>
                  <a:schemeClr val="accent5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９：００　～　１６：３０</a:t>
            </a:r>
            <a:endParaRPr lang="en-US" altLang="ja-JP" sz="1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場　所：大阪市職業リハビリテーションセンター</a:t>
            </a:r>
            <a:endParaRPr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大阪市平野区喜連西</a:t>
            </a:r>
            <a:r>
              <a:rPr lang="en-US" altLang="ja-JP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6-2-55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ja-JP" altLang="en-US" sz="1600" b="1" dirty="0">
                <a:solidFill>
                  <a:schemeClr val="accent5">
                    <a:lumMod val="50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２日目：</a:t>
            </a:r>
            <a:r>
              <a:rPr lang="ja-JP" altLang="en-US" sz="1600" b="1" dirty="0">
                <a:solidFill>
                  <a:schemeClr val="accent5">
                    <a:lumMod val="75000"/>
                  </a:schemeClr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２０２５年　８月　７日（木）　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９：３０　～　１７：００</a:t>
            </a:r>
            <a:endParaRPr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</a:t>
            </a: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場　所：株式会社ニッセイ・ニュークリエーション</a:t>
            </a:r>
            <a:endParaRPr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</a:t>
            </a:r>
            <a:r>
              <a:rPr lang="zh-TW" altLang="en-US" sz="14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大阪府大阪市西淀川区御幣島３－２－３１</a:t>
            </a:r>
            <a:endParaRPr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ja-JP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《</a:t>
            </a:r>
            <a:r>
              <a:rPr lang="ja-JP" altLang="en-US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定　員</a:t>
            </a:r>
            <a:r>
              <a:rPr lang="en-US" altLang="ja-JP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》</a:t>
            </a:r>
            <a:r>
              <a:rPr lang="ja-JP" altLang="en-US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１５名程度</a:t>
            </a:r>
            <a:endParaRPr lang="en-US" altLang="ja-JP" sz="1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542925" indent="-542925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ja-JP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《</a:t>
            </a:r>
            <a:r>
              <a:rPr lang="ja-JP" altLang="en-US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　象</a:t>
            </a:r>
            <a:r>
              <a:rPr lang="en-US" altLang="ja-JP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》</a:t>
            </a:r>
            <a:r>
              <a:rPr lang="ja-JP" altLang="en-US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　障害者を雇用している企業で、出向や異動で新しく障害者雇用に</a:t>
            </a:r>
            <a:endParaRPr lang="en-US" altLang="ja-JP" sz="1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542925" indent="-542925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携わる様になられた経営幹部の方等で、障害者雇用に関する基礎的な</a:t>
            </a:r>
            <a:endParaRPr lang="en-US" altLang="ja-JP" sz="1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542925" indent="-542925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知識や、実際の障がい者雇用の現場情報等を知りたい方</a:t>
            </a:r>
            <a:endParaRPr lang="en-US" altLang="ja-JP" sz="1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9462" name="テキスト ボックス 9">
            <a:extLst>
              <a:ext uri="{FF2B5EF4-FFF2-40B4-BE49-F238E27FC236}">
                <a16:creationId xmlns:a16="http://schemas.microsoft.com/office/drawing/2014/main" id="{0C8D50E5-E34C-EE76-058F-05DC61A00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9200" y="1888752"/>
            <a:ext cx="1296144" cy="522259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2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lnSpc>
                <a:spcPts val="18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400" b="1" dirty="0">
                <a:solidFill>
                  <a:schemeClr val="accent3">
                    <a:lumMod val="50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参加費</a:t>
            </a:r>
            <a:endParaRPr lang="en-US" altLang="ja-JP" sz="1400" b="1" dirty="0">
              <a:solidFill>
                <a:schemeClr val="accent3">
                  <a:lumMod val="50000"/>
                </a:schemeClr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algn="ctr" eaLnBrk="1" hangingPunct="1">
              <a:lnSpc>
                <a:spcPts val="18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b="1" dirty="0">
                <a:solidFill>
                  <a:schemeClr val="accent3">
                    <a:lumMod val="50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２０</a:t>
            </a:r>
            <a:r>
              <a:rPr lang="en-US" altLang="ja-JP" sz="1200" b="1" dirty="0">
                <a:solidFill>
                  <a:schemeClr val="accent3">
                    <a:lumMod val="50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,</a:t>
            </a:r>
            <a:r>
              <a:rPr lang="ja-JP" altLang="en-US" sz="1200" b="1" dirty="0">
                <a:solidFill>
                  <a:schemeClr val="accent3">
                    <a:lumMod val="50000"/>
                  </a:schemeClr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０００ 円</a:t>
            </a:r>
            <a:endParaRPr lang="en-US" altLang="ja-JP" sz="1200" b="1" dirty="0">
              <a:solidFill>
                <a:schemeClr val="accent3">
                  <a:lumMod val="50000"/>
                </a:schemeClr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19463" name="テキスト ボックス 8">
            <a:extLst>
              <a:ext uri="{FF2B5EF4-FFF2-40B4-BE49-F238E27FC236}">
                <a16:creationId xmlns:a16="http://schemas.microsoft.com/office/drawing/2014/main" id="{8B780D9F-5118-89A7-C3B7-9AC8CDAF5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300" y="8380413"/>
            <a:ext cx="5759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2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6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特定非営利活動法人　大阪障害者雇用支援ネットワーク</a:t>
            </a:r>
            <a:endParaRPr lang="en-US" altLang="ja-JP" sz="1600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6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600" dirty="0" err="1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mail:</a:t>
            </a:r>
            <a:r>
              <a:rPr lang="en-US" altLang="ja-JP" sz="1600" dirty="0" err="1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o-isc@onyx.dti.ne.jp</a:t>
            </a:r>
            <a:r>
              <a:rPr lang="en-US" altLang="ja-JP" sz="16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FAX:06-6949-1256</a:t>
            </a:r>
            <a:endParaRPr lang="ja-JP" altLang="en-US" sz="1600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7">
            <a:extLst>
              <a:ext uri="{FF2B5EF4-FFF2-40B4-BE49-F238E27FC236}">
                <a16:creationId xmlns:a16="http://schemas.microsoft.com/office/drawing/2014/main" id="{4E6C491A-9493-ECDD-1E56-B133FA33F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474" y="3995936"/>
            <a:ext cx="6011862" cy="2231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2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研修ケジュール</a:t>
            </a:r>
            <a:r>
              <a:rPr lang="en-US" altLang="ja-JP" sz="14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（状況により、講義の変更はあります）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ts val="600"/>
              </a:lnSpc>
              <a:spcBef>
                <a:spcPct val="0"/>
              </a:spcBef>
              <a:buClrTx/>
              <a:buFontTx/>
              <a:buNone/>
            </a:pP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１日目　（大阪市職業リハビリテーションセンター）</a:t>
            </a:r>
            <a:endParaRPr lang="en-US" altLang="ja-JP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９：００　開始、オリエンテーション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９：２０　講義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１１：００　講義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１２：３０　昼休憩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１３：３０　講義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１４：１０　施設見学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１５：２０　講義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１６：００　意見交換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１６：３０　終了　　</a:t>
            </a:r>
          </a:p>
        </p:txBody>
      </p:sp>
      <p:sp>
        <p:nvSpPr>
          <p:cNvPr id="3" name="テキスト ボックス 7">
            <a:extLst>
              <a:ext uri="{FF2B5EF4-FFF2-40B4-BE49-F238E27FC236}">
                <a16:creationId xmlns:a16="http://schemas.microsoft.com/office/drawing/2014/main" id="{C434DD69-7C32-511B-D08D-FA64BB28A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358" y="6295896"/>
            <a:ext cx="596370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2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２日目　（株式会社株式会社ニッセイ・ニュークリエーション）</a:t>
            </a:r>
            <a:endParaRPr lang="en-US" altLang="ja-JP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９：３０　開始、企業紹介、職場見学他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１０：３０　休憩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１０：４５　講義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１１：４５　昼休憩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１２：３０　講義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１４：１５　休憩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１４：３０　講義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１６：００　質疑、意見交換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 　 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１６：４５　終了</a:t>
            </a:r>
            <a:endParaRPr lang="ja-JP" altLang="en-US" sz="12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6" name="テキスト ボックス 7">
            <a:extLst>
              <a:ext uri="{FF2B5EF4-FFF2-40B4-BE49-F238E27FC236}">
                <a16:creationId xmlns:a16="http://schemas.microsoft.com/office/drawing/2014/main" id="{597C0B7F-D7CE-72DB-7482-7790D2C1F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0888" y="4790835"/>
            <a:ext cx="4032448" cy="1015663"/>
          </a:xfrm>
          <a:prstGeom prst="rect">
            <a:avLst/>
          </a:prstGeom>
          <a:solidFill>
            <a:srgbClr val="E4F2F8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2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講義内容）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障がい者就業・生活支援センターの役割、障がいの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ある人の就労支援の現状と今後の方向性、支援の実際　　　　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と障害特性、障がい者職業能力開発訓練について、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就業をとりまく生活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7">
            <a:extLst>
              <a:ext uri="{FF2B5EF4-FFF2-40B4-BE49-F238E27FC236}">
                <a16:creationId xmlns:a16="http://schemas.microsoft.com/office/drawing/2014/main" id="{3EE56AC2-8A5D-756D-5217-6BB859A26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8677" y="6732240"/>
            <a:ext cx="3993787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>
            <a:lvl1pPr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2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講義内容）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企業における障害者雇用の考え方、障害者雇用の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体制、障害者雇用のルール、障害特性、職業的課題、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障害者の採用、定着支援の実例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">
            <a:extLst>
              <a:ext uri="{FF2B5EF4-FFF2-40B4-BE49-F238E27FC236}">
                <a16:creationId xmlns:a16="http://schemas.microsoft.com/office/drawing/2014/main" id="{AAF34350-EAF0-1B9A-3F25-0D53E2E5D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5943" y="756809"/>
            <a:ext cx="34575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/>
            <a:r>
              <a:rPr kumimoji="1" lang="ja-JP" altLang="en-US" sz="2400" b="1" dirty="0">
                <a:solidFill>
                  <a:srgbClr val="2A4C3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第７回　新人幹部研修会</a:t>
            </a:r>
            <a:endParaRPr kumimoji="1" lang="en-US" altLang="ja-JP" sz="2400" b="1" dirty="0">
              <a:solidFill>
                <a:srgbClr val="2A4C3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b="1" dirty="0">
              <a:solidFill>
                <a:srgbClr val="2A4C3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年７月</a:t>
            </a:r>
            <a:r>
              <a:rPr kumimoji="1"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日（木）・８月７日（木）</a:t>
            </a:r>
          </a:p>
        </p:txBody>
      </p:sp>
      <p:sp>
        <p:nvSpPr>
          <p:cNvPr id="6" name="テキスト ボックス 4">
            <a:extLst>
              <a:ext uri="{FF2B5EF4-FFF2-40B4-BE49-F238E27FC236}">
                <a16:creationId xmlns:a16="http://schemas.microsoft.com/office/drawing/2014/main" id="{C1AF361F-1042-D5DB-D7A3-2170444A3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13" y="1744010"/>
            <a:ext cx="5761037" cy="2091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>
            <a:normAutofit fontScale="77500" lnSpcReduction="20000"/>
          </a:bodyPr>
          <a:lstStyle>
            <a:lvl1pPr>
              <a:lnSpc>
                <a:spcPct val="120000"/>
              </a:lnSpc>
              <a:spcBef>
                <a:spcPts val="75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200"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375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lnSpc>
                <a:spcPct val="120000"/>
              </a:lnSpc>
              <a:spcBef>
                <a:spcPts val="375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kumimoji="1" sz="10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2300" b="1" u="sng" dirty="0">
                <a:solidFill>
                  <a:srgbClr val="D3594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お申込み</a:t>
            </a:r>
            <a:endParaRPr lang="en-US" altLang="ja-JP" sz="2300" b="1" u="sng" dirty="0">
              <a:solidFill>
                <a:srgbClr val="D35940">
                  <a:lumMod val="50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ja-JP" sz="1900" b="1" dirty="0">
              <a:solidFill>
                <a:srgbClr val="D35940">
                  <a:lumMod val="50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2100" b="1" dirty="0">
                <a:solidFill>
                  <a:srgbClr val="D3594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右下の</a:t>
            </a:r>
            <a:r>
              <a:rPr lang="en-US" altLang="ja-JP" sz="2100" b="1" dirty="0">
                <a:solidFill>
                  <a:srgbClr val="D3594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QR</a:t>
            </a:r>
            <a:r>
              <a:rPr lang="ja-JP" altLang="en-US" sz="2100" b="1" dirty="0">
                <a:solidFill>
                  <a:srgbClr val="D35940">
                    <a:lumMod val="50000"/>
                  </a:srgb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コードから、もしくは下記に記入してメール添付にて</a:t>
            </a:r>
            <a:endParaRPr lang="en-US" altLang="ja-JP" sz="2100" b="1" dirty="0">
              <a:solidFill>
                <a:srgbClr val="D35940">
                  <a:lumMod val="50000"/>
                </a:srgb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 　</a:t>
            </a:r>
            <a:r>
              <a:rPr lang="ja-JP" altLang="en-US" sz="2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認定ＮＰＯ法人　　　　　　　　　　　　　　　　　　</a:t>
            </a:r>
            <a:endParaRPr lang="en-US" altLang="ja-JP" sz="2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2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大阪障害者雇用支援ネットワーク</a:t>
            </a:r>
            <a:endParaRPr lang="en-US" altLang="ja-JP" sz="2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00"/>
              </a:lnSpc>
              <a:spcBef>
                <a:spcPct val="0"/>
              </a:spcBef>
              <a:buClrTx/>
              <a:buFontTx/>
              <a:buNone/>
            </a:pPr>
            <a:r>
              <a:rPr lang="ja-JP" altLang="en-US" sz="2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2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E-mail:</a:t>
            </a:r>
            <a:r>
              <a:rPr lang="ja-JP" altLang="en-US" sz="2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o-isc@onyx.dti.ne.jp</a:t>
            </a:r>
            <a:r>
              <a:rPr lang="en-US" altLang="ja-JP" sz="2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</a:t>
            </a:r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A487569B-09F8-CC71-7B06-0434754CF5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185007"/>
              </p:ext>
            </p:extLst>
          </p:nvPr>
        </p:nvGraphicFramePr>
        <p:xfrm>
          <a:off x="764704" y="3995936"/>
          <a:ext cx="5328592" cy="4008446"/>
        </p:xfrm>
        <a:graphic>
          <a:graphicData uri="http://schemas.openxmlformats.org/drawingml/2006/table">
            <a:tbl>
              <a:tblPr firstRow="1" bandRow="1"/>
              <a:tblGrid>
                <a:gridCol w="1461064">
                  <a:extLst>
                    <a:ext uri="{9D8B030D-6E8A-4147-A177-3AD203B41FA5}">
                      <a16:colId xmlns:a16="http://schemas.microsoft.com/office/drawing/2014/main" val="1652678720"/>
                    </a:ext>
                  </a:extLst>
                </a:gridCol>
                <a:gridCol w="3867528">
                  <a:extLst>
                    <a:ext uri="{9D8B030D-6E8A-4147-A177-3AD203B41FA5}">
                      <a16:colId xmlns:a16="http://schemas.microsoft.com/office/drawing/2014/main" val="180533186"/>
                    </a:ext>
                  </a:extLst>
                </a:gridCol>
              </a:tblGrid>
              <a:tr h="600067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会社・団体名</a:t>
                      </a: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66435"/>
                  </a:ext>
                </a:extLst>
              </a:tr>
              <a:tr h="600067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　署</a:t>
                      </a: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423138"/>
                  </a:ext>
                </a:extLst>
              </a:tr>
              <a:tr h="600067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　職 ・ 職　務</a:t>
                      </a: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761604"/>
                  </a:ext>
                </a:extLst>
              </a:tr>
              <a:tr h="1008111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</a:t>
                      </a: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フリガナ</a:t>
                      </a:r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250659"/>
                  </a:ext>
                </a:extLst>
              </a:tr>
              <a:tr h="600067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ＴＥＬ</a:t>
                      </a: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907127"/>
                  </a:ext>
                </a:extLst>
              </a:tr>
              <a:tr h="600067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メールアドレス</a:t>
                      </a: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342118"/>
                  </a:ext>
                </a:extLst>
              </a:tr>
            </a:tbl>
          </a:graphicData>
        </a:graphic>
      </p:graphicFrame>
      <p:pic>
        <p:nvPicPr>
          <p:cNvPr id="3" name="図 2" descr="QR コ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4FC7C5B-E93B-003A-A00E-1CE601C34D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120" y="2627784"/>
            <a:ext cx="1063315" cy="1063315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4DF6A9-8C4D-7828-CDA8-DC6D5CCBA2C0}"/>
              </a:ext>
            </a:extLst>
          </p:cNvPr>
          <p:cNvSpPr txBox="1"/>
          <p:nvPr/>
        </p:nvSpPr>
        <p:spPr>
          <a:xfrm>
            <a:off x="944724" y="8165203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お問い合わせ：大阪障害者雇用支援ネットワーク　事務局</a:t>
            </a:r>
            <a:endParaRPr kumimoji="1" lang="en-US" altLang="ja-JP" sz="1400" dirty="0"/>
          </a:p>
          <a:p>
            <a:pPr algn="ctr"/>
            <a:r>
              <a:rPr kumimoji="1" lang="en-US" altLang="ja-JP" dirty="0"/>
              <a:t>TEL</a:t>
            </a:r>
            <a:r>
              <a:rPr kumimoji="1" lang="ja-JP" altLang="en-US" dirty="0"/>
              <a:t>．</a:t>
            </a:r>
            <a:r>
              <a:rPr kumimoji="1" lang="en-US" altLang="ja-JP" dirty="0"/>
              <a:t>06-6949-0350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しずく">
  <a:themeElements>
    <a:clrScheme name="しずく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しず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しず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TM04033925[[fn=しずく]]</Template>
  <TotalTime>723</TotalTime>
  <Words>427</Words>
  <Application>Microsoft Office PowerPoint</Application>
  <PresentationFormat>画面に合わせる (4:3)</PresentationFormat>
  <Paragraphs>69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HGｺﾞｼｯｸM</vt:lpstr>
      <vt:lpstr>Meiryo UI</vt:lpstr>
      <vt:lpstr>ＭＳ Ｐ明朝</vt:lpstr>
      <vt:lpstr>UD デジタル 教科書体 NK-B</vt:lpstr>
      <vt:lpstr>メイリオ</vt:lpstr>
      <vt:lpstr>Arial</vt:lpstr>
      <vt:lpstr>Tw Cen MT</vt:lpstr>
      <vt:lpstr>しずく</vt:lpstr>
      <vt:lpstr>PowerPoint プレゼンテーション</vt:lpstr>
      <vt:lpstr>PowerPoint プレゼンテーション</vt:lpstr>
    </vt:vector>
  </TitlesOfParts>
  <Company>ダイキン工業株式会社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ダイキンサンライズ摂津</dc:creator>
  <cp:lastModifiedBy>zse1953</cp:lastModifiedBy>
  <cp:revision>83</cp:revision>
  <cp:lastPrinted>2025-05-14T05:13:53Z</cp:lastPrinted>
  <dcterms:created xsi:type="dcterms:W3CDTF">2016-09-05T07:16:43Z</dcterms:created>
  <dcterms:modified xsi:type="dcterms:W3CDTF">2025-05-14T05:22:38Z</dcterms:modified>
</cp:coreProperties>
</file>