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57" r:id="rId3"/>
  </p:sldIdLst>
  <p:sldSz cx="6858000" cy="9144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3" d="100"/>
          <a:sy n="83" d="100"/>
        </p:scale>
        <p:origin x="3018" y="1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9373"/>
            <a:ext cx="5143500" cy="3183467"/>
          </a:xfrm>
        </p:spPr>
        <p:txBody>
          <a:bodyPr anchor="b">
            <a:normAutofit/>
          </a:bodyPr>
          <a:lstStyle>
            <a:lvl1pPr algn="ctr">
              <a:defRPr sz="3375"/>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normAutofit/>
          </a:bodyPr>
          <a:lstStyle>
            <a:lvl1pPr marL="0" indent="0" algn="ctr">
              <a:buNone/>
              <a:defRPr sz="1350">
                <a:solidFill>
                  <a:schemeClr val="tx1">
                    <a:lumMod val="75000"/>
                    <a:lumOff val="25000"/>
                  </a:schemeClr>
                </a:solidFill>
              </a:defRPr>
            </a:lvl1pPr>
            <a:lvl2pPr marL="257175" indent="0" algn="ctr">
              <a:buNone/>
              <a:defRPr sz="1575"/>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Tree>
    <p:extLst>
      <p:ext uri="{BB962C8B-B14F-4D97-AF65-F5344CB8AC3E}">
        <p14:creationId xmlns:p14="http://schemas.microsoft.com/office/powerpoint/2010/main" val="173481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Tree>
    <p:extLst>
      <p:ext uri="{BB962C8B-B14F-4D97-AF65-F5344CB8AC3E}">
        <p14:creationId xmlns:p14="http://schemas.microsoft.com/office/powerpoint/2010/main" val="164917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0483"/>
            <a:ext cx="1478756" cy="77491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7" y="480483"/>
            <a:ext cx="4350544" cy="774911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Tree>
    <p:extLst>
      <p:ext uri="{BB962C8B-B14F-4D97-AF65-F5344CB8AC3E}">
        <p14:creationId xmlns:p14="http://schemas.microsoft.com/office/powerpoint/2010/main" val="287275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Tree>
    <p:extLst>
      <p:ext uri="{BB962C8B-B14F-4D97-AF65-F5344CB8AC3E}">
        <p14:creationId xmlns:p14="http://schemas.microsoft.com/office/powerpoint/2010/main" val="38688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83231"/>
            <a:ext cx="5915025" cy="3801611"/>
          </a:xfrm>
        </p:spPr>
        <p:txBody>
          <a:bodyPr anchor="b">
            <a:normAutofit/>
          </a:bodyPr>
          <a:lstStyle>
            <a:lvl1pPr>
              <a:defRPr sz="33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070178"/>
            <a:ext cx="5915025" cy="2000249"/>
          </a:xfrm>
        </p:spPr>
        <p:txBody>
          <a:bodyPr anchor="t">
            <a:normAutofit/>
          </a:bodyPr>
          <a:lstStyle>
            <a:lvl1pPr marL="0" indent="0">
              <a:buNone/>
              <a:defRPr sz="1350">
                <a:solidFill>
                  <a:schemeClr val="tx1">
                    <a:lumMod val="75000"/>
                    <a:lumOff val="2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Tree>
    <p:extLst>
      <p:ext uri="{BB962C8B-B14F-4D97-AF65-F5344CB8AC3E}">
        <p14:creationId xmlns:p14="http://schemas.microsoft.com/office/powerpoint/2010/main" val="243711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5384" y="2438401"/>
            <a:ext cx="2914650" cy="58017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8401"/>
            <a:ext cx="2914650" cy="58017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Tree>
    <p:extLst>
      <p:ext uri="{BB962C8B-B14F-4D97-AF65-F5344CB8AC3E}">
        <p14:creationId xmlns:p14="http://schemas.microsoft.com/office/powerpoint/2010/main" val="360257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384" y="2242467"/>
            <a:ext cx="2900363" cy="1100932"/>
          </a:xfrm>
        </p:spPr>
        <p:txBody>
          <a:bodyPr anchor="b">
            <a:normAutofit/>
          </a:bodyP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4" name="Content Placeholder 3"/>
          <p:cNvSpPr>
            <a:spLocks noGrp="1"/>
          </p:cNvSpPr>
          <p:nvPr>
            <p:ph sz="half" idx="2"/>
          </p:nvPr>
        </p:nvSpPr>
        <p:spPr>
          <a:xfrm>
            <a:off x="475384" y="3343401"/>
            <a:ext cx="2900363" cy="49073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2468"/>
            <a:ext cx="2914651" cy="1100931"/>
          </a:xfrm>
        </p:spPr>
        <p:txBody>
          <a:bodyPr anchor="b"/>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3401"/>
            <a:ext cx="2914651" cy="49073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79580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5480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Tree>
    <p:extLst>
      <p:ext uri="{BB962C8B-B14F-4D97-AF65-F5344CB8AC3E}">
        <p14:creationId xmlns:p14="http://schemas.microsoft.com/office/powerpoint/2010/main" val="405230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3202" y="609601"/>
            <a:ext cx="2211705" cy="2133596"/>
          </a:xfrm>
        </p:spPr>
        <p:txBody>
          <a:bodyPr anchor="b">
            <a:normAutofit/>
          </a:bodyPr>
          <a:lstStyle>
            <a:lvl1pP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14650" y="1320800"/>
            <a:ext cx="3471863" cy="650240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3202" y="2743199"/>
            <a:ext cx="2211705" cy="5080001"/>
          </a:xfrm>
        </p:spPr>
        <p:txBody>
          <a:bodyPr>
            <a:normAutofit/>
          </a:bodyPr>
          <a:lstStyle>
            <a:lvl1pPr marL="0" indent="0">
              <a:lnSpc>
                <a:spcPct val="90000"/>
              </a:lnSpc>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Tree>
    <p:extLst>
      <p:ext uri="{BB962C8B-B14F-4D97-AF65-F5344CB8AC3E}">
        <p14:creationId xmlns:p14="http://schemas.microsoft.com/office/powerpoint/2010/main" val="193508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3202" y="609600"/>
            <a:ext cx="2211705" cy="2133600"/>
          </a:xfrm>
        </p:spPr>
        <p:txBody>
          <a:bodyPr anchor="b">
            <a:normAutofit/>
          </a:bodyPr>
          <a:lstStyle>
            <a:lvl1pPr>
              <a:defRPr sz="1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914650" y="1320800"/>
            <a:ext cx="3471863" cy="65024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3202" y="2743200"/>
            <a:ext cx="2211705" cy="5080000"/>
          </a:xfrm>
        </p:spPr>
        <p:txBody>
          <a:bodyPr>
            <a:normAutofit/>
          </a:bodyPr>
          <a:lstStyle>
            <a:lvl1pPr marL="0" indent="0">
              <a:lnSpc>
                <a:spcPct val="90000"/>
              </a:lnSpc>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546F5F-3EEF-4422-BE52-D249DCA9DD40}" type="datetimeFigureOut">
              <a:rPr kumimoji="1" lang="ja-JP" altLang="en-US" smtClean="0"/>
              <a:t>2026/1/9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262AD1-796F-46A4-90DE-801F21E677CC}" type="slidenum">
              <a:rPr kumimoji="1" lang="ja-JP" altLang="en-US" smtClean="0"/>
              <a:t>‹#›</a:t>
            </a:fld>
            <a:endParaRPr kumimoji="1" lang="ja-JP" altLang="en-US"/>
          </a:p>
        </p:txBody>
      </p:sp>
    </p:spTree>
    <p:extLst>
      <p:ext uri="{BB962C8B-B14F-4D97-AF65-F5344CB8AC3E}">
        <p14:creationId xmlns:p14="http://schemas.microsoft.com/office/powerpoint/2010/main" val="20029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384" y="487680"/>
            <a:ext cx="5915025" cy="17674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5384" y="2438401"/>
            <a:ext cx="5915025" cy="58017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19">
                <a:solidFill>
                  <a:schemeClr val="tx1">
                    <a:lumMod val="65000"/>
                    <a:lumOff val="35000"/>
                  </a:schemeClr>
                </a:solidFill>
              </a:defRPr>
            </a:lvl1pPr>
          </a:lstStyle>
          <a:p>
            <a:fld id="{CF546F5F-3EEF-4422-BE52-D249DCA9DD40}" type="datetimeFigureOut">
              <a:rPr kumimoji="1" lang="ja-JP" altLang="en-US" smtClean="0"/>
              <a:t>2026/1/9</a:t>
            </a:fld>
            <a:endParaRPr kumimoji="1" lang="ja-JP" alt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19">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4847359" y="8475134"/>
            <a:ext cx="1543050" cy="486833"/>
          </a:xfrm>
          <a:prstGeom prst="rect">
            <a:avLst/>
          </a:prstGeom>
        </p:spPr>
        <p:txBody>
          <a:bodyPr vert="horz" lIns="91440" tIns="45720" rIns="91440" bIns="45720" rtlCol="0" anchor="ctr"/>
          <a:lstStyle>
            <a:lvl1pPr algn="r">
              <a:defRPr sz="619">
                <a:solidFill>
                  <a:schemeClr val="tx1">
                    <a:tint val="75000"/>
                  </a:schemeClr>
                </a:solidFill>
              </a:defRPr>
            </a:lvl1pPr>
          </a:lstStyle>
          <a:p>
            <a:fld id="{8C262AD1-796F-46A4-90DE-801F21E677CC}" type="slidenum">
              <a:rPr kumimoji="1" lang="ja-JP" altLang="en-US" smtClean="0"/>
              <a:t>‹#›</a:t>
            </a:fld>
            <a:endParaRPr kumimoji="1" lang="ja-JP" altLang="en-US"/>
          </a:p>
        </p:txBody>
      </p:sp>
    </p:spTree>
    <p:extLst>
      <p:ext uri="{BB962C8B-B14F-4D97-AF65-F5344CB8AC3E}">
        <p14:creationId xmlns:p14="http://schemas.microsoft.com/office/powerpoint/2010/main" val="302742791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Wingdings 2" pitchFamily="18" charset="2"/>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kumimoji="1"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9pPr>
    </p:bodyStyle>
    <p:otherStyle>
      <a:defPPr>
        <a:defRPr lang="en-US"/>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o-isc@onyx.dti.ne.jp"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テキスト ボックス 3"/>
          <p:cNvSpPr txBox="1"/>
          <p:nvPr/>
        </p:nvSpPr>
        <p:spPr>
          <a:xfrm>
            <a:off x="2166645" y="137287"/>
            <a:ext cx="2736304" cy="523220"/>
          </a:xfrm>
          <a:prstGeom prst="rect">
            <a:avLst/>
          </a:prstGeom>
          <a:noFill/>
        </p:spPr>
        <p:txBody>
          <a:bodyPr wrap="square" rtlCol="0">
            <a:spAutoFit/>
          </a:bodyPr>
          <a:lstStyle/>
          <a:p>
            <a:pPr algn="ctr"/>
            <a:r>
              <a:rPr kumimoji="1" lang="ja-JP" altLang="en-US" sz="28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ea"/>
                <a:ea typeface="+mj-ea"/>
              </a:rPr>
              <a:t>ＥＳネットワーク</a:t>
            </a:r>
          </a:p>
        </p:txBody>
      </p:sp>
      <p:sp>
        <p:nvSpPr>
          <p:cNvPr id="5" name="テキスト ボックス 4"/>
          <p:cNvSpPr txBox="1"/>
          <p:nvPr/>
        </p:nvSpPr>
        <p:spPr>
          <a:xfrm>
            <a:off x="322159" y="685050"/>
            <a:ext cx="6177764" cy="646331"/>
          </a:xfrm>
          <a:prstGeom prst="rect">
            <a:avLst/>
          </a:prstGeom>
          <a:noFill/>
        </p:spPr>
        <p:txBody>
          <a:bodyPr wrap="square" rtlCol="0">
            <a:spAutoFit/>
          </a:bodyPr>
          <a:lstStyle/>
          <a:p>
            <a:pPr algn="ctr"/>
            <a:r>
              <a:rPr lang="ja-JP" altLang="en-US" sz="3600" b="1" dirty="0">
                <a:ln w="19050">
                  <a:solidFill>
                    <a:schemeClr val="accent2">
                      <a:lumMod val="60000"/>
                      <a:lumOff val="40000"/>
                    </a:schemeClr>
                  </a:solidFill>
                  <a:prstDash val="solid"/>
                </a:ln>
                <a:solidFill>
                  <a:schemeClr val="accent2">
                    <a:lumMod val="50000"/>
                  </a:schemeClr>
                </a:solidFill>
                <a:effectLst>
                  <a:outerShdw blurRad="41275" dist="20320" dir="1800000" algn="tl" rotWithShape="0">
                    <a:srgbClr val="000000">
                      <a:alpha val="40000"/>
                    </a:srgbClr>
                  </a:outerShdw>
                </a:effectLst>
                <a:latin typeface="+mj-ea"/>
                <a:ea typeface="+mj-ea"/>
              </a:rPr>
              <a:t>職場リーダー（障害者）交流会</a:t>
            </a:r>
            <a:endParaRPr kumimoji="1" lang="ja-JP" altLang="en-US" sz="3600" b="1" dirty="0">
              <a:ln w="19050">
                <a:solidFill>
                  <a:schemeClr val="accent2">
                    <a:lumMod val="60000"/>
                    <a:lumOff val="40000"/>
                  </a:schemeClr>
                </a:solidFill>
                <a:prstDash val="solid"/>
              </a:ln>
              <a:solidFill>
                <a:schemeClr val="accent2">
                  <a:lumMod val="50000"/>
                </a:schemeClr>
              </a:solidFill>
              <a:effectLst>
                <a:outerShdw blurRad="41275" dist="20320" dir="1800000" algn="tl" rotWithShape="0">
                  <a:srgbClr val="000000">
                    <a:alpha val="40000"/>
                  </a:srgbClr>
                </a:outerShdw>
              </a:effectLst>
              <a:latin typeface="+mj-ea"/>
              <a:ea typeface="+mj-ea"/>
            </a:endParaRPr>
          </a:p>
        </p:txBody>
      </p:sp>
      <p:sp>
        <p:nvSpPr>
          <p:cNvPr id="7" name="テキスト ボックス 6"/>
          <p:cNvSpPr txBox="1"/>
          <p:nvPr/>
        </p:nvSpPr>
        <p:spPr>
          <a:xfrm>
            <a:off x="322159" y="3718255"/>
            <a:ext cx="6598424" cy="1107996"/>
          </a:xfrm>
          <a:prstGeom prst="rect">
            <a:avLst/>
          </a:prstGeom>
          <a:noFill/>
        </p:spPr>
        <p:txBody>
          <a:bodyPr wrap="square" rtlCol="0">
            <a:spAutoFit/>
          </a:bodyPr>
          <a:lstStyle/>
          <a:p>
            <a:pPr>
              <a:lnSpc>
                <a:spcPts val="2000"/>
              </a:lnSpc>
            </a:pPr>
            <a:r>
              <a:rPr kumimoji="1" lang="ja-JP" altLang="en-US" sz="1400" dirty="0">
                <a:latin typeface="メイリオ" panose="020B0604030504040204" pitchFamily="50" charset="-128"/>
                <a:ea typeface="メイリオ" panose="020B0604030504040204" pitchFamily="50" charset="-128"/>
              </a:rPr>
              <a:t>日　時</a:t>
            </a:r>
            <a:r>
              <a:rPr kumimoji="1" lang="ja-JP" altLang="en-US" sz="1400" b="1" dirty="0">
                <a:solidFill>
                  <a:schemeClr val="accent2">
                    <a:lumMod val="50000"/>
                  </a:schemeClr>
                </a:solidFill>
                <a:latin typeface="メイリオ" panose="020B0604030504040204" pitchFamily="50" charset="-128"/>
                <a:ea typeface="メイリオ" panose="020B0604030504040204" pitchFamily="50" charset="-128"/>
              </a:rPr>
              <a:t>　令和８年３月３日（火）  </a:t>
            </a:r>
            <a:r>
              <a:rPr kumimoji="1" lang="en-US" altLang="ja-JP" sz="1400" b="1" dirty="0">
                <a:solidFill>
                  <a:schemeClr val="accent2">
                    <a:lumMod val="50000"/>
                  </a:schemeClr>
                </a:solidFill>
                <a:latin typeface="メイリオ" panose="020B0604030504040204" pitchFamily="50" charset="-128"/>
                <a:ea typeface="メイリオ" panose="020B0604030504040204" pitchFamily="50" charset="-128"/>
              </a:rPr>
              <a:t>14:30</a:t>
            </a:r>
            <a:r>
              <a:rPr kumimoji="1" lang="ja-JP" altLang="en-US" sz="1400" b="1" dirty="0">
                <a:solidFill>
                  <a:schemeClr val="accent2">
                    <a:lumMod val="50000"/>
                  </a:schemeClr>
                </a:solidFill>
                <a:latin typeface="メイリオ" panose="020B0604030504040204" pitchFamily="50" charset="-128"/>
                <a:ea typeface="メイリオ" panose="020B0604030504040204" pitchFamily="50" charset="-128"/>
              </a:rPr>
              <a:t>～</a:t>
            </a:r>
            <a:r>
              <a:rPr kumimoji="1" lang="en-US" altLang="ja-JP" sz="1400" b="1" dirty="0">
                <a:solidFill>
                  <a:schemeClr val="accent2">
                    <a:lumMod val="50000"/>
                  </a:schemeClr>
                </a:solidFill>
                <a:latin typeface="メイリオ" panose="020B0604030504040204" pitchFamily="50" charset="-128"/>
                <a:ea typeface="メイリオ" panose="020B0604030504040204" pitchFamily="50" charset="-128"/>
              </a:rPr>
              <a:t>17:05</a:t>
            </a:r>
          </a:p>
          <a:p>
            <a:pPr>
              <a:lnSpc>
                <a:spcPts val="2000"/>
              </a:lnSpc>
            </a:pPr>
            <a:r>
              <a:rPr lang="ja-JP" altLang="en-US" sz="1400" dirty="0">
                <a:latin typeface="メイリオ" panose="020B0604030504040204" pitchFamily="50" charset="-128"/>
                <a:ea typeface="メイリオ" panose="020B0604030504040204" pitchFamily="50" charset="-128"/>
              </a:rPr>
              <a:t>場　所</a:t>
            </a:r>
            <a:r>
              <a:rPr lang="ja-JP" altLang="en-US" sz="1400" b="1" dirty="0">
                <a:solidFill>
                  <a:schemeClr val="accent2">
                    <a:lumMod val="50000"/>
                  </a:schemeClr>
                </a:solidFill>
                <a:latin typeface="メイリオ" panose="020B0604030504040204" pitchFamily="50" charset="-128"/>
                <a:ea typeface="メイリオ" panose="020B0604030504040204" pitchFamily="50" charset="-128"/>
              </a:rPr>
              <a:t>　株式会社ダイキンサンライズ摂津</a:t>
            </a:r>
            <a:r>
              <a:rPr kumimoji="1" lang="ja-JP" altLang="en-US" sz="1400" b="1" dirty="0">
                <a:solidFill>
                  <a:schemeClr val="accent2">
                    <a:lumMod val="50000"/>
                  </a:schemeClr>
                </a:solidFill>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摂津市東別府４丁目</a:t>
            </a:r>
            <a:r>
              <a:rPr lang="ja-JP" altLang="en-US" sz="1200" dirty="0">
                <a:latin typeface="メイリオ" panose="020B0604030504040204" pitchFamily="50" charset="-128"/>
                <a:ea typeface="メイリオ" panose="020B0604030504040204" pitchFamily="50" charset="-128"/>
              </a:rPr>
              <a:t>９</a:t>
            </a:r>
            <a:r>
              <a:rPr kumimoji="1" lang="ja-JP" altLang="en-US" sz="1200" dirty="0">
                <a:latin typeface="メイリオ" panose="020B0604030504040204" pitchFamily="50" charset="-128"/>
                <a:ea typeface="メイリオ" panose="020B0604030504040204" pitchFamily="50" charset="-128"/>
              </a:rPr>
              <a:t>番９号</a:t>
            </a:r>
            <a:endParaRPr lang="en-US" altLang="ja-JP" sz="1200" dirty="0">
              <a:latin typeface="メイリオ" panose="020B0604030504040204" pitchFamily="50" charset="-128"/>
              <a:ea typeface="メイリオ" panose="020B0604030504040204" pitchFamily="50" charset="-128"/>
            </a:endParaRPr>
          </a:p>
          <a:p>
            <a:pPr>
              <a:lnSpc>
                <a:spcPts val="2000"/>
              </a:lnSpc>
            </a:pPr>
            <a:r>
              <a:rPr kumimoji="1" lang="ja-JP" altLang="en-US" sz="1400" dirty="0">
                <a:latin typeface="メイリオ" panose="020B0604030504040204" pitchFamily="50" charset="-128"/>
                <a:ea typeface="メイリオ" panose="020B0604030504040204" pitchFamily="50" charset="-128"/>
              </a:rPr>
              <a:t>定　員</a:t>
            </a:r>
            <a:r>
              <a:rPr kumimoji="1" lang="ja-JP" altLang="en-US" sz="1400" b="1" dirty="0">
                <a:solidFill>
                  <a:schemeClr val="accent2">
                    <a:lumMod val="50000"/>
                  </a:schemeClr>
                </a:solidFill>
                <a:latin typeface="メイリオ" panose="020B0604030504040204" pitchFamily="50" charset="-128"/>
                <a:ea typeface="メイリオ" panose="020B0604030504040204" pitchFamily="50" charset="-128"/>
              </a:rPr>
              <a:t>　２５名（定員に達し次第締切）　</a:t>
            </a:r>
            <a:r>
              <a:rPr kumimoji="1" lang="ja-JP" altLang="en-US" sz="1200" dirty="0">
                <a:latin typeface="メイリオ" panose="020B0604030504040204" pitchFamily="50" charset="-128"/>
                <a:ea typeface="メイリオ" panose="020B0604030504040204" pitchFamily="50" charset="-128"/>
              </a:rPr>
              <a:t>車いす、聴覚障害の方も参加可能</a:t>
            </a:r>
            <a:endParaRPr kumimoji="1" lang="en-US" altLang="ja-JP" sz="1200" dirty="0">
              <a:latin typeface="メイリオ" panose="020B0604030504040204" pitchFamily="50" charset="-128"/>
              <a:ea typeface="メイリオ" panose="020B0604030504040204" pitchFamily="50" charset="-128"/>
            </a:endParaRPr>
          </a:p>
          <a:p>
            <a:pPr>
              <a:lnSpc>
                <a:spcPts val="2000"/>
              </a:lnSpc>
            </a:pPr>
            <a:r>
              <a:rPr lang="ja-JP" altLang="en-US" sz="1400" b="1" dirty="0">
                <a:solidFill>
                  <a:schemeClr val="accent2">
                    <a:lumMod val="50000"/>
                  </a:schemeClr>
                </a:solidFill>
                <a:latin typeface="メイリオ" panose="020B0604030504040204" pitchFamily="50" charset="-128"/>
                <a:ea typeface="メイリオ" panose="020B0604030504040204" pitchFamily="50" charset="-128"/>
              </a:rPr>
              <a:t>　　　　</a:t>
            </a:r>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管理職や職場のリーダーとして活躍している障害者社員の方が対象</a:t>
            </a:r>
            <a:endParaRPr lang="en-US" altLang="ja-JP" sz="1400" b="1"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440559" y="3148435"/>
            <a:ext cx="1188242" cy="370665"/>
          </a:xfrm>
          <a:prstGeom prst="rect">
            <a:avLst/>
          </a:prstGeom>
          <a:solidFill>
            <a:schemeClr val="bg1"/>
          </a:solidFill>
          <a:ln w="15875">
            <a:solidFill>
              <a:schemeClr val="tx1"/>
            </a:solidFill>
          </a:ln>
        </p:spPr>
        <p:txBody>
          <a:bodyPr wrap="square" tIns="108000" rtlCol="0" anchor="ctr" anchorCtr="0">
            <a:spAutoFit/>
          </a:bodyPr>
          <a:lstStyle/>
          <a:p>
            <a:pPr algn="ctr"/>
            <a:r>
              <a:rPr kumimoji="1" lang="ja-JP" altLang="en-US" sz="1400" b="1" dirty="0">
                <a:solidFill>
                  <a:schemeClr val="accent6">
                    <a:lumMod val="75000"/>
                  </a:schemeClr>
                </a:solidFill>
                <a:latin typeface="メイリオ" panose="020B0604030504040204" pitchFamily="50" charset="-128"/>
                <a:ea typeface="メイリオ" panose="020B0604030504040204" pitchFamily="50" charset="-128"/>
              </a:rPr>
              <a:t>参加費無料</a:t>
            </a:r>
            <a:endParaRPr kumimoji="1" lang="en-US" altLang="ja-JP" sz="1400" b="1"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798364" y="7004780"/>
            <a:ext cx="2510956" cy="461665"/>
          </a:xfrm>
          <a:prstGeom prst="rect">
            <a:avLst/>
          </a:prstGeom>
          <a:noFill/>
          <a:ln>
            <a:solidFill>
              <a:schemeClr val="tx1"/>
            </a:solidFill>
          </a:ln>
        </p:spPr>
        <p:txBody>
          <a:bodyPr wrap="square" rtlCol="0">
            <a:spAutoFit/>
          </a:bodyPr>
          <a:lstStyle/>
          <a:p>
            <a:r>
              <a:rPr kumimoji="1" lang="ja-JP" altLang="en-US" sz="1200" b="1" dirty="0">
                <a:solidFill>
                  <a:schemeClr val="accent2">
                    <a:lumMod val="50000"/>
                  </a:schemeClr>
                </a:solidFill>
                <a:latin typeface="+mn-ea"/>
              </a:rPr>
              <a:t>駐車場有</a:t>
            </a:r>
            <a:r>
              <a:rPr kumimoji="1" lang="en-US" altLang="ja-JP" sz="1200" b="1" dirty="0">
                <a:solidFill>
                  <a:schemeClr val="accent2">
                    <a:lumMod val="50000"/>
                  </a:schemeClr>
                </a:solidFill>
                <a:latin typeface="+mn-ea"/>
              </a:rPr>
              <a:t>:</a:t>
            </a:r>
            <a:r>
              <a:rPr kumimoji="1" lang="ja-JP" altLang="en-US" sz="1200" b="1" dirty="0">
                <a:solidFill>
                  <a:schemeClr val="accent2">
                    <a:lumMod val="50000"/>
                  </a:schemeClr>
                </a:solidFill>
                <a:latin typeface="+mn-ea"/>
              </a:rPr>
              <a:t>　申し込み時に使用有無と台数をご連絡ください</a:t>
            </a:r>
          </a:p>
        </p:txBody>
      </p:sp>
      <p:sp>
        <p:nvSpPr>
          <p:cNvPr id="25" name="テキスト ボックス 24"/>
          <p:cNvSpPr txBox="1"/>
          <p:nvPr/>
        </p:nvSpPr>
        <p:spPr>
          <a:xfrm>
            <a:off x="3373984" y="4995527"/>
            <a:ext cx="3484016" cy="1954381"/>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会場最寄駅</a:t>
            </a:r>
            <a:r>
              <a:rPr lang="en-US" altLang="ja-JP" sz="1100" dirty="0">
                <a:latin typeface="メイリオ" panose="020B0604030504040204" pitchFamily="50" charset="-128"/>
                <a:ea typeface="メイリオ" panose="020B0604030504040204" pitchFamily="50" charset="-128"/>
              </a:rPr>
              <a:t>】</a:t>
            </a:r>
          </a:p>
          <a:p>
            <a:r>
              <a:rPr lang="ja-JP" altLang="en-US" sz="1100" dirty="0">
                <a:latin typeface="メイリオ" panose="020B0604030504040204" pitchFamily="50" charset="-128"/>
                <a:ea typeface="メイリオ" panose="020B0604030504040204" pitchFamily="50" charset="-128"/>
              </a:rPr>
              <a:t>　①大阪モノレール「南摂津駅」徒歩１５分</a:t>
            </a:r>
            <a:endParaRPr lang="en-US" altLang="ja-JP" sz="1100" dirty="0">
              <a:latin typeface="メイリオ" panose="020B0604030504040204" pitchFamily="50" charset="-128"/>
              <a:ea typeface="メイリオ" panose="020B0604030504040204" pitchFamily="50" charset="-128"/>
            </a:endParaRPr>
          </a:p>
          <a:p>
            <a:pPr marL="265113" indent="-265113"/>
            <a:r>
              <a:rPr lang="ja-JP" altLang="en-US" sz="1100" dirty="0">
                <a:latin typeface="メイリオ" panose="020B0604030504040204" pitchFamily="50" charset="-128"/>
                <a:ea typeface="メイリオ" panose="020B0604030504040204" pitchFamily="50" charset="-128"/>
              </a:rPr>
              <a:t>　②</a:t>
            </a:r>
            <a:r>
              <a:rPr lang="zh-TW" altLang="en-US" sz="1100" dirty="0">
                <a:latin typeface="メイリオ" panose="020B0604030504040204" pitchFamily="50" charset="-128"/>
                <a:ea typeface="メイリオ" panose="020B0604030504040204" pitchFamily="50" charset="-128"/>
              </a:rPr>
              <a:t>大阪市営地下鉄今里線「井高野駅」</a:t>
            </a:r>
            <a:endParaRPr lang="en-US" altLang="zh-TW" sz="1100" dirty="0">
              <a:latin typeface="メイリオ" panose="020B0604030504040204" pitchFamily="50" charset="-128"/>
              <a:ea typeface="メイリオ" panose="020B0604030504040204" pitchFamily="50" charset="-128"/>
            </a:endParaRPr>
          </a:p>
          <a:p>
            <a:pPr marL="265113" indent="-265113"/>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徒歩１５</a:t>
            </a:r>
            <a:r>
              <a:rPr lang="zh-TW" altLang="en-US" sz="1100" dirty="0">
                <a:latin typeface="メイリオ" panose="020B0604030504040204" pitchFamily="50" charset="-128"/>
                <a:ea typeface="メイリオ" panose="020B0604030504040204" pitchFamily="50" charset="-128"/>
              </a:rPr>
              <a:t>分</a:t>
            </a:r>
            <a:endParaRPr lang="en-US" altLang="zh-TW" sz="1100" dirty="0">
              <a:latin typeface="メイリオ" panose="020B0604030504040204" pitchFamily="50" charset="-128"/>
              <a:ea typeface="メイリオ" panose="020B0604030504040204" pitchFamily="50" charset="-128"/>
            </a:endParaRPr>
          </a:p>
          <a:p>
            <a:pPr marL="265113" indent="-265113"/>
            <a:r>
              <a:rPr lang="ja-JP" altLang="en-US" sz="1100" dirty="0">
                <a:latin typeface="メイリオ" panose="020B0604030504040204" pitchFamily="50" charset="-128"/>
                <a:ea typeface="メイリオ" panose="020B0604030504040204" pitchFamily="50" charset="-128"/>
              </a:rPr>
              <a:t>　③</a:t>
            </a:r>
            <a:r>
              <a:rPr lang="zh-TW" altLang="en-US" sz="1100" dirty="0">
                <a:latin typeface="メイリオ" panose="020B0604030504040204" pitchFamily="50" charset="-128"/>
                <a:ea typeface="メイリオ" panose="020B0604030504040204" pitchFamily="50" charset="-128"/>
              </a:rPr>
              <a:t>阪急京都線「正雀駅」徒歩</a:t>
            </a:r>
            <a:r>
              <a:rPr lang="ja-JP" altLang="en-US" sz="1100" dirty="0">
                <a:latin typeface="メイリオ" panose="020B0604030504040204" pitchFamily="50" charset="-128"/>
                <a:ea typeface="メイリオ" panose="020B0604030504040204" pitchFamily="50" charset="-128"/>
              </a:rPr>
              <a:t>１５</a:t>
            </a:r>
            <a:r>
              <a:rPr lang="zh-TW" altLang="en-US" sz="1100" dirty="0">
                <a:latin typeface="メイリオ" panose="020B0604030504040204" pitchFamily="50" charset="-128"/>
                <a:ea typeface="メイリオ" panose="020B0604030504040204" pitchFamily="50" charset="-128"/>
              </a:rPr>
              <a:t>分</a:t>
            </a:r>
            <a:endParaRPr lang="en-US" altLang="zh-TW" sz="1100" dirty="0">
              <a:latin typeface="メイリオ" panose="020B0604030504040204" pitchFamily="50" charset="-128"/>
              <a:ea typeface="メイリオ" panose="020B0604030504040204" pitchFamily="50" charset="-128"/>
            </a:endParaRPr>
          </a:p>
          <a:p>
            <a:pPr marL="265113" indent="-265113"/>
            <a:r>
              <a:rPr lang="ja-JP" altLang="en-US" sz="1100" dirty="0">
                <a:latin typeface="メイリオ" panose="020B0604030504040204" pitchFamily="50" charset="-128"/>
                <a:ea typeface="メイリオ" panose="020B0604030504040204" pitchFamily="50" charset="-128"/>
              </a:rPr>
              <a:t>　④ＪＲ 京都線「岸部駅」タクシー１０分</a:t>
            </a:r>
            <a:endParaRPr lang="en-US" altLang="ja-JP" sz="1100" dirty="0">
              <a:latin typeface="メイリオ" panose="020B0604030504040204" pitchFamily="50" charset="-128"/>
              <a:ea typeface="メイリオ" panose="020B0604030504040204" pitchFamily="50" charset="-128"/>
            </a:endParaRPr>
          </a:p>
          <a:p>
            <a:pPr marL="265113" indent="-265113"/>
            <a:r>
              <a:rPr lang="ja-JP" altLang="en-US" sz="1100" dirty="0">
                <a:latin typeface="メイリオ" panose="020B0604030504040204" pitchFamily="50" charset="-128"/>
                <a:ea typeface="メイリオ" panose="020B0604030504040204" pitchFamily="50" charset="-128"/>
              </a:rPr>
              <a:t>　⑤ＪＲ 京都線「吹田駅」より阪急バス </a:t>
            </a:r>
            <a:endParaRPr lang="en-US" altLang="ja-JP" sz="1100" dirty="0">
              <a:latin typeface="メイリオ" panose="020B0604030504040204" pitchFamily="50" charset="-128"/>
              <a:ea typeface="メイリオ" panose="020B0604030504040204" pitchFamily="50" charset="-128"/>
            </a:endParaRPr>
          </a:p>
          <a:p>
            <a:pPr marL="265113" indent="-265113"/>
            <a:r>
              <a:rPr lang="ja-JP" altLang="en-US" sz="1100" dirty="0">
                <a:latin typeface="メイリオ" panose="020B0604030504040204" pitchFamily="50" charset="-128"/>
                <a:ea typeface="メイリオ" panose="020B0604030504040204" pitchFamily="50" charset="-128"/>
              </a:rPr>
              <a:t>　　　「摂津ふれあいの里」行別府南下車５分</a:t>
            </a:r>
            <a:endParaRPr lang="en-US" altLang="ja-JP" sz="1100" dirty="0">
              <a:latin typeface="メイリオ" panose="020B0604030504040204" pitchFamily="50" charset="-128"/>
              <a:ea typeface="メイリオ" panose="020B0604030504040204" pitchFamily="50" charset="-128"/>
            </a:endParaRPr>
          </a:p>
          <a:p>
            <a:pPr marL="265113" indent="-265113"/>
            <a:r>
              <a:rPr lang="ja-JP" altLang="en-US" sz="1100" dirty="0">
                <a:latin typeface="メイリオ" panose="020B0604030504040204" pitchFamily="50" charset="-128"/>
                <a:ea typeface="メイリオ" panose="020B0604030504040204" pitchFamily="50" charset="-128"/>
              </a:rPr>
              <a:t>　⑥阪急京都線「相川駅」より阪急バス</a:t>
            </a:r>
            <a:endParaRPr lang="en-US" altLang="ja-JP" sz="1100" dirty="0">
              <a:latin typeface="メイリオ" panose="020B0604030504040204" pitchFamily="50" charset="-128"/>
              <a:ea typeface="メイリオ" panose="020B0604030504040204" pitchFamily="50" charset="-128"/>
            </a:endParaRPr>
          </a:p>
          <a:p>
            <a:pPr marL="265113" indent="-265113"/>
            <a:r>
              <a:rPr lang="ja-JP" altLang="en-US" sz="1100" dirty="0">
                <a:latin typeface="メイリオ" panose="020B0604030504040204" pitchFamily="50" charset="-128"/>
                <a:ea typeface="メイリオ" panose="020B0604030504040204" pitchFamily="50" charset="-128"/>
              </a:rPr>
              <a:t>　　　「摂津ふれあいの里」行別府南下車５分</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（地図は裏面を参照願います）</a:t>
            </a:r>
          </a:p>
        </p:txBody>
      </p:sp>
      <p:sp>
        <p:nvSpPr>
          <p:cNvPr id="16" name="テキスト ボックス 15">
            <a:extLst>
              <a:ext uri="{FF2B5EF4-FFF2-40B4-BE49-F238E27FC236}">
                <a16:creationId xmlns:a16="http://schemas.microsoft.com/office/drawing/2014/main" id="{FD604CD6-222A-449B-BF3C-904D4571BA64}"/>
              </a:ext>
            </a:extLst>
          </p:cNvPr>
          <p:cNvSpPr txBox="1"/>
          <p:nvPr/>
        </p:nvSpPr>
        <p:spPr>
          <a:xfrm>
            <a:off x="548680" y="7715773"/>
            <a:ext cx="5760640" cy="1032384"/>
          </a:xfrm>
          <a:prstGeom prst="rect">
            <a:avLst/>
          </a:prstGeom>
          <a:noFill/>
        </p:spPr>
        <p:txBody>
          <a:bodyPr wrap="square" tIns="108000" rtlCol="0">
            <a:spAutoFit/>
          </a:bodyPr>
          <a:lstStyle/>
          <a:p>
            <a:pPr algn="ctr">
              <a:lnSpc>
                <a:spcPts val="1500"/>
              </a:lnSpc>
            </a:pPr>
            <a:r>
              <a:rPr lang="ja-JP" altLang="en-US" sz="1600" b="1" dirty="0">
                <a:solidFill>
                  <a:schemeClr val="accent6">
                    <a:lumMod val="75000"/>
                  </a:schemeClr>
                </a:solidFill>
                <a:latin typeface="メイリオ" panose="020B0604030504040204" pitchFamily="50" charset="-128"/>
                <a:ea typeface="メイリオ" panose="020B0604030504040204" pitchFamily="50" charset="-128"/>
              </a:rPr>
              <a:t>申し込み方法は裏面にて</a:t>
            </a:r>
            <a:endParaRPr lang="en-US" altLang="ja-JP" sz="1600" b="1" dirty="0">
              <a:solidFill>
                <a:schemeClr val="accent6">
                  <a:lumMod val="75000"/>
                </a:schemeClr>
              </a:solidFill>
              <a:latin typeface="メイリオ" panose="020B0604030504040204" pitchFamily="50" charset="-128"/>
              <a:ea typeface="メイリオ" panose="020B0604030504040204" pitchFamily="50" charset="-128"/>
            </a:endParaRPr>
          </a:p>
          <a:p>
            <a:pPr>
              <a:lnSpc>
                <a:spcPts val="1500"/>
              </a:lnSpc>
            </a:pPr>
            <a:endParaRPr lang="en-US" altLang="ja-JP" sz="1400" b="1" dirty="0">
              <a:latin typeface="メイリオ" panose="020B0604030504040204" pitchFamily="50" charset="-128"/>
              <a:ea typeface="メイリオ" panose="020B0604030504040204" pitchFamily="50" charset="-128"/>
            </a:endParaRPr>
          </a:p>
          <a:p>
            <a:pPr algn="ctr">
              <a:lnSpc>
                <a:spcPts val="1200"/>
              </a:lnSpc>
            </a:pPr>
            <a:r>
              <a:rPr kumimoji="1" lang="ja-JP" altLang="en-US" sz="1600" dirty="0">
                <a:latin typeface="メイリオ" panose="020B0604030504040204" pitchFamily="50" charset="-128"/>
                <a:ea typeface="メイリオ" panose="020B0604030504040204" pitchFamily="50" charset="-128"/>
              </a:rPr>
              <a:t>特定非営利活動法人大阪障害者雇用支援ネットワーク</a:t>
            </a:r>
            <a:endParaRPr kumimoji="1" lang="en-US" altLang="ja-JP" sz="1600" dirty="0">
              <a:latin typeface="メイリオ" panose="020B0604030504040204" pitchFamily="50" charset="-128"/>
              <a:ea typeface="メイリオ" panose="020B0604030504040204" pitchFamily="50" charset="-128"/>
            </a:endParaRPr>
          </a:p>
          <a:p>
            <a:pPr>
              <a:lnSpc>
                <a:spcPts val="1200"/>
              </a:lnSpc>
            </a:pPr>
            <a:endParaRPr kumimoji="1" lang="en-US" altLang="ja-JP" dirty="0">
              <a:latin typeface="メイリオ" panose="020B0604030504040204" pitchFamily="50" charset="-128"/>
              <a:ea typeface="メイリオ" panose="020B0604030504040204" pitchFamily="50" charset="-128"/>
            </a:endParaRPr>
          </a:p>
          <a:p>
            <a:pPr algn="ctr">
              <a:lnSpc>
                <a:spcPts val="1200"/>
              </a:lnSpc>
            </a:pP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お問い合わせ：事務局　</a:t>
            </a:r>
            <a:r>
              <a:rPr lang="en-US" altLang="ja-JP" sz="1400" dirty="0">
                <a:latin typeface="メイリオ" panose="020B0604030504040204" pitchFamily="50" charset="-128"/>
                <a:ea typeface="メイリオ" panose="020B0604030504040204" pitchFamily="50" charset="-128"/>
              </a:rPr>
              <a:t>06-6949-0350</a:t>
            </a:r>
            <a:r>
              <a:rPr lang="ja-JP" altLang="en-US" sz="1400" dirty="0">
                <a:latin typeface="メイリオ" panose="020B0604030504040204" pitchFamily="50" charset="-128"/>
                <a:ea typeface="メイリオ" panose="020B0604030504040204" pitchFamily="50" charset="-128"/>
              </a:rPr>
              <a:t>まで</a:t>
            </a:r>
            <a:endParaRPr kumimoji="1" lang="ja-JP" altLang="en-US" sz="14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F3847583-0E8F-4282-DF51-30BF31D47DAA}"/>
              </a:ext>
            </a:extLst>
          </p:cNvPr>
          <p:cNvPicPr>
            <a:picLocks noChangeAspect="1"/>
          </p:cNvPicPr>
          <p:nvPr/>
        </p:nvPicPr>
        <p:blipFill>
          <a:blip r:embed="rId3">
            <a:alphaModFix amt="37000"/>
          </a:blip>
          <a:stretch>
            <a:fillRect/>
          </a:stretch>
        </p:blipFill>
        <p:spPr>
          <a:xfrm>
            <a:off x="2708920" y="1519154"/>
            <a:ext cx="3708522" cy="1620944"/>
          </a:xfrm>
          <a:prstGeom prst="rect">
            <a:avLst/>
          </a:prstGeom>
          <a:effectLst>
            <a:reflection stA="99000" endPos="65000" dist="50800" dir="5400000" sy="-100000" algn="bl" rotWithShape="0"/>
          </a:effectLst>
        </p:spPr>
      </p:pic>
      <p:sp>
        <p:nvSpPr>
          <p:cNvPr id="6" name="テキスト ボックス 5"/>
          <p:cNvSpPr txBox="1"/>
          <p:nvPr/>
        </p:nvSpPr>
        <p:spPr>
          <a:xfrm>
            <a:off x="453325" y="1519154"/>
            <a:ext cx="6162944" cy="1445460"/>
          </a:xfrm>
          <a:prstGeom prst="rect">
            <a:avLst/>
          </a:prstGeom>
          <a:noFill/>
        </p:spPr>
        <p:txBody>
          <a:bodyPr wrap="square" rtlCol="0">
            <a:spAutoFit/>
          </a:bodyPr>
          <a:lstStyle/>
          <a:p>
            <a:pPr>
              <a:lnSpc>
                <a:spcPts val="1800"/>
              </a:lnSpc>
            </a:pPr>
            <a:r>
              <a:rPr kumimoji="1" lang="ja-JP" altLang="en-US" sz="1600" b="1" dirty="0">
                <a:ln w="12700">
                  <a:noFill/>
                  <a:prstDash val="solid"/>
                </a:ln>
                <a:latin typeface="+mn-ea"/>
              </a:rPr>
              <a:t>　</a:t>
            </a:r>
            <a:r>
              <a:rPr kumimoji="1" lang="ja-JP" altLang="en-US" sz="1400" dirty="0">
                <a:ln w="12700">
                  <a:noFill/>
                  <a:prstDash val="solid"/>
                </a:ln>
                <a:latin typeface="BIZ UDゴシック" panose="020B0400000000000000" pitchFamily="49" charset="-128"/>
                <a:ea typeface="BIZ UDゴシック" panose="020B0400000000000000" pitchFamily="49" charset="-128"/>
              </a:rPr>
              <a:t>企業で働いている障害者で、管理職や職場のリーダーとして活躍している方が多数おられると思います。</a:t>
            </a:r>
            <a:r>
              <a:rPr kumimoji="1" lang="en-US" altLang="ja-JP" sz="1400" dirty="0">
                <a:ln w="12700">
                  <a:noFill/>
                  <a:prstDash val="solid"/>
                </a:ln>
                <a:latin typeface="BIZ UDゴシック" panose="020B0400000000000000" pitchFamily="49" charset="-128"/>
                <a:ea typeface="BIZ UDゴシック" panose="020B0400000000000000" pitchFamily="49" charset="-128"/>
              </a:rPr>
              <a:t>ES</a:t>
            </a:r>
            <a:r>
              <a:rPr kumimoji="1" lang="ja-JP" altLang="en-US" sz="1400" dirty="0">
                <a:ln w="12700">
                  <a:noFill/>
                  <a:prstDash val="solid"/>
                </a:ln>
                <a:latin typeface="BIZ UDゴシック" panose="020B0400000000000000" pitchFamily="49" charset="-128"/>
                <a:ea typeface="BIZ UDゴシック" panose="020B0400000000000000" pitchFamily="49" charset="-128"/>
              </a:rPr>
              <a:t>ネットワークでは、これらの職場で中心となって働いている方々に集まって頂き、互いに交流を図って頂きたいと思い、企画しました。</a:t>
            </a:r>
            <a:endParaRPr kumimoji="1" lang="en-US" altLang="ja-JP" sz="1400" dirty="0">
              <a:ln w="12700">
                <a:noFill/>
                <a:prstDash val="solid"/>
              </a:ln>
              <a:latin typeface="BIZ UDゴシック" panose="020B0400000000000000" pitchFamily="49" charset="-128"/>
              <a:ea typeface="BIZ UDゴシック" panose="020B0400000000000000" pitchFamily="49" charset="-128"/>
            </a:endParaRPr>
          </a:p>
          <a:p>
            <a:pPr>
              <a:lnSpc>
                <a:spcPts val="1800"/>
              </a:lnSpc>
            </a:pPr>
            <a:r>
              <a:rPr kumimoji="1" lang="ja-JP" altLang="en-US" sz="1400" dirty="0">
                <a:ln w="12700">
                  <a:noFill/>
                  <a:prstDash val="solid"/>
                </a:ln>
                <a:latin typeface="BIZ UDゴシック" panose="020B0400000000000000" pitchFamily="49" charset="-128"/>
                <a:ea typeface="BIZ UDゴシック" panose="020B0400000000000000" pitchFamily="49" charset="-128"/>
              </a:rPr>
              <a:t>　各企業で頑張っておられる皆さんの悩みや疑問などについて話し合うことで、より一層活躍されることを願っています。</a:t>
            </a:r>
          </a:p>
        </p:txBody>
      </p:sp>
      <p:sp>
        <p:nvSpPr>
          <p:cNvPr id="9" name="テキスト ボックス 8">
            <a:extLst>
              <a:ext uri="{FF2B5EF4-FFF2-40B4-BE49-F238E27FC236}">
                <a16:creationId xmlns:a16="http://schemas.microsoft.com/office/drawing/2014/main" id="{C62D3B57-7BE7-A739-86C9-6BF496BB0C55}"/>
              </a:ext>
            </a:extLst>
          </p:cNvPr>
          <p:cNvSpPr txBox="1"/>
          <p:nvPr/>
        </p:nvSpPr>
        <p:spPr>
          <a:xfrm>
            <a:off x="322159" y="4920137"/>
            <a:ext cx="3106841" cy="1974900"/>
          </a:xfrm>
          <a:prstGeom prst="rect">
            <a:avLst/>
          </a:prstGeom>
          <a:noFill/>
          <a:ln>
            <a:solidFill>
              <a:schemeClr val="bg1">
                <a:lumMod val="50000"/>
              </a:schemeClr>
            </a:solidFill>
          </a:ln>
        </p:spPr>
        <p:txBody>
          <a:bodyPr wrap="square" rtlCol="0">
            <a:spAutoFit/>
          </a:bodyPr>
          <a:lstStyle/>
          <a:p>
            <a:pPr>
              <a:lnSpc>
                <a:spcPts val="1000"/>
              </a:lnSpc>
            </a:pPr>
            <a:endParaRPr kumimoji="1" lang="en-US" altLang="ja-JP" sz="1400" b="1" dirty="0">
              <a:solidFill>
                <a:schemeClr val="accent1">
                  <a:lumMod val="50000"/>
                </a:schemeClr>
              </a:solidFill>
              <a:latin typeface="メイリオ" panose="020B0604030504040204" pitchFamily="50" charset="-128"/>
              <a:ea typeface="メイリオ" panose="020B0604030504040204" pitchFamily="50" charset="-128"/>
            </a:endParaRPr>
          </a:p>
          <a:p>
            <a:r>
              <a:rPr kumimoji="1" lang="en-US" altLang="ja-JP" sz="1400" b="1" dirty="0">
                <a:solidFill>
                  <a:schemeClr val="accent1">
                    <a:lumMod val="50000"/>
                  </a:schemeClr>
                </a:solidFill>
                <a:latin typeface="メイリオ" panose="020B0604030504040204" pitchFamily="50" charset="-128"/>
                <a:ea typeface="メイリオ" panose="020B0604030504040204" pitchFamily="50" charset="-128"/>
              </a:rPr>
              <a:t>【</a:t>
            </a:r>
            <a:r>
              <a:rPr kumimoji="1" lang="ja-JP" altLang="en-US" sz="1400" b="1" dirty="0">
                <a:solidFill>
                  <a:schemeClr val="accent1">
                    <a:lumMod val="50000"/>
                  </a:schemeClr>
                </a:solidFill>
                <a:latin typeface="メイリオ" panose="020B0604030504040204" pitchFamily="50" charset="-128"/>
                <a:ea typeface="メイリオ" panose="020B0604030504040204" pitchFamily="50" charset="-128"/>
              </a:rPr>
              <a:t>当日スケジュール</a:t>
            </a:r>
            <a:r>
              <a:rPr kumimoji="1" lang="en-US" altLang="ja-JP" sz="1400" b="1" dirty="0">
                <a:solidFill>
                  <a:schemeClr val="accent1">
                    <a:lumMod val="50000"/>
                  </a:schemeClr>
                </a:solidFill>
                <a:latin typeface="メイリオ" panose="020B0604030504040204" pitchFamily="50" charset="-128"/>
                <a:ea typeface="メイリオ" panose="020B0604030504040204" pitchFamily="50" charset="-128"/>
              </a:rPr>
              <a:t>】</a:t>
            </a:r>
          </a:p>
          <a:p>
            <a:pPr>
              <a:lnSpc>
                <a:spcPts val="1500"/>
              </a:lnSpc>
            </a:pPr>
            <a:r>
              <a:rPr lang="ja-JP" altLang="en-US" sz="1400" b="1" dirty="0">
                <a:solidFill>
                  <a:schemeClr val="accent1">
                    <a:lumMod val="50000"/>
                  </a:schemeClr>
                </a:solidFill>
                <a:latin typeface="メイリオ" panose="020B0604030504040204" pitchFamily="50" charset="-128"/>
                <a:ea typeface="メイリオ" panose="020B0604030504040204" pitchFamily="50" charset="-128"/>
              </a:rPr>
              <a:t>　</a:t>
            </a:r>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１４：００　受付開始</a:t>
            </a:r>
          </a:p>
          <a:p>
            <a:pPr>
              <a:lnSpc>
                <a:spcPts val="1500"/>
              </a:lnSpc>
            </a:pPr>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　１４：３０　会社説明、職場見学</a:t>
            </a:r>
          </a:p>
          <a:p>
            <a:pPr>
              <a:lnSpc>
                <a:spcPts val="1500"/>
              </a:lnSpc>
            </a:pPr>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　１５：３０　休　憩</a:t>
            </a:r>
          </a:p>
          <a:p>
            <a:pPr marL="804863" indent="-804863">
              <a:lnSpc>
                <a:spcPts val="1500"/>
              </a:lnSpc>
            </a:pPr>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　１５：４０　グループディスカッション　　　　</a:t>
            </a:r>
            <a:endParaRPr lang="en-US" altLang="ja-JP" sz="1200" b="1" dirty="0">
              <a:solidFill>
                <a:schemeClr val="accent1">
                  <a:lumMod val="50000"/>
                </a:schemeClr>
              </a:solidFill>
              <a:latin typeface="メイリオ" panose="020B0604030504040204" pitchFamily="50" charset="-128"/>
              <a:ea typeface="メイリオ" panose="020B0604030504040204" pitchFamily="50" charset="-128"/>
            </a:endParaRPr>
          </a:p>
          <a:p>
            <a:pPr marL="804863" indent="-804863">
              <a:lnSpc>
                <a:spcPts val="1500"/>
              </a:lnSpc>
            </a:pPr>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　１６：５０　グループ発表</a:t>
            </a:r>
          </a:p>
          <a:p>
            <a:pPr>
              <a:lnSpc>
                <a:spcPts val="1500"/>
              </a:lnSpc>
            </a:pPr>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　１７：０５　終了</a:t>
            </a:r>
            <a:endParaRPr lang="en-US" altLang="ja-JP" sz="1200" b="1" dirty="0">
              <a:solidFill>
                <a:schemeClr val="accent1">
                  <a:lumMod val="50000"/>
                </a:schemeClr>
              </a:solidFill>
              <a:latin typeface="メイリオ" panose="020B0604030504040204" pitchFamily="50" charset="-128"/>
              <a:ea typeface="メイリオ" panose="020B0604030504040204" pitchFamily="50" charset="-128"/>
            </a:endParaRPr>
          </a:p>
          <a:p>
            <a:pPr>
              <a:lnSpc>
                <a:spcPts val="1500"/>
              </a:lnSpc>
            </a:pPr>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　１７：１５　懇親会</a:t>
            </a:r>
            <a:endParaRPr lang="en-US" altLang="ja-JP" sz="1200" b="1" dirty="0">
              <a:solidFill>
                <a:schemeClr val="accent1">
                  <a:lumMod val="50000"/>
                </a:schemeClr>
              </a:solidFill>
              <a:latin typeface="メイリオ" panose="020B0604030504040204" pitchFamily="50" charset="-128"/>
              <a:ea typeface="メイリオ" panose="020B0604030504040204" pitchFamily="50" charset="-128"/>
            </a:endParaRPr>
          </a:p>
          <a:p>
            <a:pPr>
              <a:lnSpc>
                <a:spcPts val="1500"/>
              </a:lnSpc>
            </a:pPr>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　１８：１５　終了</a:t>
            </a:r>
            <a:r>
              <a:rPr lang="ja-JP" altLang="en-US" sz="1400" b="1" dirty="0">
                <a:solidFill>
                  <a:schemeClr val="accent2">
                    <a:lumMod val="50000"/>
                  </a:schemeClr>
                </a:solidFill>
                <a:latin typeface="Meiryo UI" panose="020B0604030504040204" pitchFamily="50" charset="-128"/>
                <a:ea typeface="Meiryo UI" panose="020B0604030504040204" pitchFamily="50" charset="-128"/>
              </a:rPr>
              <a:t>　</a:t>
            </a:r>
          </a:p>
        </p:txBody>
      </p:sp>
      <p:sp>
        <p:nvSpPr>
          <p:cNvPr id="8" name="テキスト ボックス 7">
            <a:extLst>
              <a:ext uri="{FF2B5EF4-FFF2-40B4-BE49-F238E27FC236}">
                <a16:creationId xmlns:a16="http://schemas.microsoft.com/office/drawing/2014/main" id="{6A92DBC2-BBE4-EA94-C4C4-14C5398C0596}"/>
              </a:ext>
            </a:extLst>
          </p:cNvPr>
          <p:cNvSpPr txBox="1"/>
          <p:nvPr/>
        </p:nvSpPr>
        <p:spPr>
          <a:xfrm>
            <a:off x="548680" y="7004780"/>
            <a:ext cx="2952328"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懇親会の参加費</a:t>
            </a:r>
            <a:r>
              <a:rPr lang="en-US" altLang="ja-JP" sz="1400" u="sng" dirty="0">
                <a:latin typeface="Meiryo UI" panose="020B0604030504040204" pitchFamily="50" charset="-128"/>
                <a:ea typeface="Meiryo UI" panose="020B0604030504040204" pitchFamily="50" charset="-128"/>
              </a:rPr>
              <a:t>2,000</a:t>
            </a:r>
            <a:r>
              <a:rPr lang="ja-JP" altLang="en-US" sz="1400" u="sng" dirty="0">
                <a:latin typeface="Meiryo UI" panose="020B0604030504040204" pitchFamily="50" charset="-128"/>
                <a:ea typeface="Meiryo UI" panose="020B0604030504040204" pitchFamily="50" charset="-128"/>
              </a:rPr>
              <a:t>円</a:t>
            </a:r>
            <a:r>
              <a:rPr lang="ja-JP" altLang="en-US" sz="1400" dirty="0">
                <a:latin typeface="Meiryo UI" panose="020B0604030504040204" pitchFamily="50" charset="-128"/>
                <a:ea typeface="Meiryo UI" panose="020B0604030504040204" pitchFamily="50" charset="-128"/>
              </a:rPr>
              <a:t>は当日  </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集めます（領収書をご用意します）</a:t>
            </a:r>
            <a:endParaRPr kumimoji="1" lang="ja-JP" altLang="en-US" sz="1400" dirty="0"/>
          </a:p>
        </p:txBody>
      </p:sp>
    </p:spTree>
    <p:extLst>
      <p:ext uri="{BB962C8B-B14F-4D97-AF65-F5344CB8AC3E}">
        <p14:creationId xmlns:p14="http://schemas.microsoft.com/office/powerpoint/2010/main" val="413486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F2F3BC64-0270-420A-800A-16CE733B3996}"/>
              </a:ext>
            </a:extLst>
          </p:cNvPr>
          <p:cNvGrpSpPr/>
          <p:nvPr/>
        </p:nvGrpSpPr>
        <p:grpSpPr>
          <a:xfrm>
            <a:off x="729562" y="4975134"/>
            <a:ext cx="5362872" cy="3902038"/>
            <a:chOff x="419919" y="4423624"/>
            <a:chExt cx="5796644" cy="4691278"/>
          </a:xfrm>
        </p:grpSpPr>
        <p:pic>
          <p:nvPicPr>
            <p:cNvPr id="2050"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19" y="4423624"/>
              <a:ext cx="5796644" cy="469127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373216" y="7462356"/>
              <a:ext cx="756084" cy="253916"/>
            </a:xfrm>
            <a:prstGeom prst="rect">
              <a:avLst/>
            </a:prstGeom>
            <a:solidFill>
              <a:schemeClr val="bg2"/>
            </a:solidFill>
            <a:ln>
              <a:solidFill>
                <a:srgbClr val="FF0000"/>
              </a:solidFill>
            </a:ln>
          </p:spPr>
          <p:txBody>
            <a:bodyPr wrap="square" rtlCol="0">
              <a:spAutoFit/>
            </a:bodyPr>
            <a:lstStyle/>
            <a:p>
              <a:r>
                <a:rPr kumimoji="1" lang="ja-JP" altLang="en-US" sz="1050" b="1" dirty="0">
                  <a:solidFill>
                    <a:srgbClr val="FF0000"/>
                  </a:solidFill>
                </a:rPr>
                <a:t>南摂津駅</a:t>
              </a:r>
            </a:p>
          </p:txBody>
        </p:sp>
        <p:sp>
          <p:nvSpPr>
            <p:cNvPr id="11" name="テキスト ボックス 10"/>
            <p:cNvSpPr txBox="1"/>
            <p:nvPr/>
          </p:nvSpPr>
          <p:spPr>
            <a:xfrm>
              <a:off x="1484784" y="5461077"/>
              <a:ext cx="648072" cy="253916"/>
            </a:xfrm>
            <a:prstGeom prst="rect">
              <a:avLst/>
            </a:prstGeom>
            <a:solidFill>
              <a:schemeClr val="bg2"/>
            </a:solidFill>
            <a:ln>
              <a:solidFill>
                <a:srgbClr val="FF0000"/>
              </a:solidFill>
            </a:ln>
          </p:spPr>
          <p:txBody>
            <a:bodyPr wrap="square" rtlCol="0">
              <a:spAutoFit/>
            </a:bodyPr>
            <a:lstStyle/>
            <a:p>
              <a:r>
                <a:rPr lang="ja-JP" altLang="en-US" sz="1050" b="1" dirty="0">
                  <a:solidFill>
                    <a:srgbClr val="FF0000"/>
                  </a:solidFill>
                </a:rPr>
                <a:t>正雀</a:t>
              </a:r>
              <a:r>
                <a:rPr kumimoji="1" lang="ja-JP" altLang="en-US" sz="1050" b="1" dirty="0">
                  <a:solidFill>
                    <a:srgbClr val="FF0000"/>
                  </a:solidFill>
                </a:rPr>
                <a:t>駅</a:t>
              </a:r>
            </a:p>
          </p:txBody>
        </p:sp>
        <p:sp>
          <p:nvSpPr>
            <p:cNvPr id="12" name="テキスト ボックス 11"/>
            <p:cNvSpPr txBox="1"/>
            <p:nvPr/>
          </p:nvSpPr>
          <p:spPr>
            <a:xfrm>
              <a:off x="728700" y="5076056"/>
              <a:ext cx="704826" cy="253916"/>
            </a:xfrm>
            <a:prstGeom prst="rect">
              <a:avLst/>
            </a:prstGeom>
            <a:solidFill>
              <a:schemeClr val="bg2"/>
            </a:solidFill>
            <a:ln>
              <a:solidFill>
                <a:srgbClr val="FF0000"/>
              </a:solidFill>
            </a:ln>
          </p:spPr>
          <p:txBody>
            <a:bodyPr wrap="square" rtlCol="0">
              <a:spAutoFit/>
            </a:bodyPr>
            <a:lstStyle/>
            <a:p>
              <a:r>
                <a:rPr lang="ja-JP" altLang="en-US" sz="1050" b="1" dirty="0">
                  <a:solidFill>
                    <a:srgbClr val="FF0000"/>
                  </a:solidFill>
                </a:rPr>
                <a:t>岸辺</a:t>
              </a:r>
              <a:r>
                <a:rPr kumimoji="1" lang="ja-JP" altLang="en-US" sz="1050" b="1" dirty="0">
                  <a:solidFill>
                    <a:srgbClr val="FF0000"/>
                  </a:solidFill>
                </a:rPr>
                <a:t>駅</a:t>
              </a:r>
            </a:p>
          </p:txBody>
        </p:sp>
        <p:sp>
          <p:nvSpPr>
            <p:cNvPr id="13" name="テキスト ボックス 12"/>
            <p:cNvSpPr txBox="1"/>
            <p:nvPr/>
          </p:nvSpPr>
          <p:spPr>
            <a:xfrm>
              <a:off x="1484784" y="8460432"/>
              <a:ext cx="756084" cy="253916"/>
            </a:xfrm>
            <a:prstGeom prst="rect">
              <a:avLst/>
            </a:prstGeom>
            <a:solidFill>
              <a:schemeClr val="bg2"/>
            </a:solidFill>
            <a:ln>
              <a:solidFill>
                <a:srgbClr val="FF0000"/>
              </a:solidFill>
            </a:ln>
          </p:spPr>
          <p:txBody>
            <a:bodyPr wrap="square" rtlCol="0">
              <a:spAutoFit/>
            </a:bodyPr>
            <a:lstStyle/>
            <a:p>
              <a:r>
                <a:rPr lang="ja-JP" altLang="en-US" sz="1050" b="1" dirty="0">
                  <a:solidFill>
                    <a:srgbClr val="FF0000"/>
                  </a:solidFill>
                </a:rPr>
                <a:t>井高野</a:t>
              </a:r>
              <a:r>
                <a:rPr kumimoji="1" lang="ja-JP" altLang="en-US" sz="1050" b="1" dirty="0">
                  <a:solidFill>
                    <a:srgbClr val="FF0000"/>
                  </a:solidFill>
                </a:rPr>
                <a:t>駅</a:t>
              </a:r>
            </a:p>
          </p:txBody>
        </p:sp>
        <p:sp>
          <p:nvSpPr>
            <p:cNvPr id="14" name="テキスト ボックス 13"/>
            <p:cNvSpPr txBox="1"/>
            <p:nvPr/>
          </p:nvSpPr>
          <p:spPr>
            <a:xfrm>
              <a:off x="4668056" y="6156176"/>
              <a:ext cx="849176" cy="215444"/>
            </a:xfrm>
            <a:prstGeom prst="rect">
              <a:avLst/>
            </a:prstGeom>
            <a:solidFill>
              <a:schemeClr val="bg2"/>
            </a:solidFill>
            <a:ln>
              <a:solidFill>
                <a:srgbClr val="FF0000"/>
              </a:solidFill>
            </a:ln>
          </p:spPr>
          <p:txBody>
            <a:bodyPr wrap="square" rtlCol="0">
              <a:spAutoFit/>
            </a:bodyPr>
            <a:lstStyle/>
            <a:p>
              <a:r>
                <a:rPr kumimoji="1" lang="ja-JP" altLang="en-US" sz="800" b="1" dirty="0">
                  <a:solidFill>
                    <a:srgbClr val="FF0000"/>
                  </a:solidFill>
                </a:rPr>
                <a:t>別府南バス停</a:t>
              </a:r>
            </a:p>
          </p:txBody>
        </p:sp>
        <p:sp>
          <p:nvSpPr>
            <p:cNvPr id="7" name="下矢印 6"/>
            <p:cNvSpPr/>
            <p:nvPr/>
          </p:nvSpPr>
          <p:spPr>
            <a:xfrm>
              <a:off x="4581128" y="6318049"/>
              <a:ext cx="72008" cy="1797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H="1">
              <a:off x="4365104" y="6497779"/>
              <a:ext cx="216024" cy="904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4365104" y="6263898"/>
              <a:ext cx="0" cy="3243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4365104" y="5220072"/>
              <a:ext cx="1152128" cy="104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5180061" y="7164288"/>
              <a:ext cx="193156" cy="334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077073" y="7164288"/>
              <a:ext cx="1015571" cy="5519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flipV="1">
              <a:off x="3789040" y="7710987"/>
              <a:ext cx="288033" cy="293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3745924" y="7498590"/>
              <a:ext cx="187132" cy="2123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2132856" y="5329973"/>
              <a:ext cx="216024" cy="131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2348880" y="5365859"/>
              <a:ext cx="1296144" cy="18131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3549458" y="7178971"/>
              <a:ext cx="47783" cy="3196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3548792" y="7498590"/>
              <a:ext cx="197132" cy="106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1988840" y="8714348"/>
              <a:ext cx="576064" cy="2005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2568476" y="8388424"/>
              <a:ext cx="356468" cy="5018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2924944" y="8100392"/>
              <a:ext cx="576064" cy="3368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3501008" y="7755036"/>
              <a:ext cx="244916" cy="2022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テキスト ボックス 4"/>
          <p:cNvSpPr txBox="1"/>
          <p:nvPr/>
        </p:nvSpPr>
        <p:spPr>
          <a:xfrm>
            <a:off x="385800" y="753413"/>
            <a:ext cx="4773386" cy="1174681"/>
          </a:xfrm>
          <a:prstGeom prst="rect">
            <a:avLst/>
          </a:prstGeom>
          <a:noFill/>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お申し込みは、右の</a:t>
            </a:r>
            <a:r>
              <a:rPr lang="en-US" altLang="ja-JP" sz="1300" dirty="0">
                <a:latin typeface="メイリオ" panose="020B0604030504040204" pitchFamily="50" charset="-128"/>
                <a:ea typeface="メイリオ" panose="020B0604030504040204" pitchFamily="50" charset="-128"/>
              </a:rPr>
              <a:t>QR</a:t>
            </a:r>
            <a:r>
              <a:rPr lang="ja-JP" altLang="en-US" sz="1300" dirty="0">
                <a:latin typeface="メイリオ" panose="020B0604030504040204" pitchFamily="50" charset="-128"/>
                <a:ea typeface="メイリオ" panose="020B0604030504040204" pitchFamily="50" charset="-128"/>
              </a:rPr>
              <a:t>コードより、または下記に記入の上、メール添付でお送りください。</a:t>
            </a:r>
            <a:endParaRPr lang="en-US" altLang="ja-JP" sz="1300" dirty="0">
              <a:latin typeface="メイリオ" panose="020B0604030504040204" pitchFamily="50" charset="-128"/>
              <a:ea typeface="メイリオ" panose="020B0604030504040204" pitchFamily="50" charset="-128"/>
            </a:endParaRPr>
          </a:p>
          <a:p>
            <a:pPr>
              <a:lnSpc>
                <a:spcPts val="1000"/>
              </a:lnSpc>
            </a:pP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特定非営利活動法人　大阪障害者雇用支援ネットワーク</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メールアドレス　</a:t>
            </a:r>
            <a:r>
              <a:rPr lang="en-US" altLang="ja-JP" sz="1200" dirty="0">
                <a:latin typeface="メイリオ" panose="020B0604030504040204" pitchFamily="50" charset="-128"/>
                <a:ea typeface="メイリオ" panose="020B0604030504040204" pitchFamily="50" charset="-128"/>
                <a:hlinkClick r:id="rId3"/>
              </a:rPr>
              <a:t>o-isc@onyx.dti.ne.jp</a:t>
            </a:r>
            <a:endParaRPr kumimoji="1" lang="ja-JP" altLang="en-US" sz="1200" dirty="0">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849027922"/>
              </p:ext>
            </p:extLst>
          </p:nvPr>
        </p:nvGraphicFramePr>
        <p:xfrm>
          <a:off x="564969" y="1958099"/>
          <a:ext cx="5724636" cy="2552520"/>
        </p:xfrm>
        <a:graphic>
          <a:graphicData uri="http://schemas.openxmlformats.org/drawingml/2006/table">
            <a:tbl>
              <a:tblPr firstRow="1" bandRow="1">
                <a:tableStyleId>{5C22544A-7EE6-4342-B048-85BDC9FD1C3A}</a:tableStyleId>
              </a:tblPr>
              <a:tblGrid>
                <a:gridCol w="2849574">
                  <a:extLst>
                    <a:ext uri="{9D8B030D-6E8A-4147-A177-3AD203B41FA5}">
                      <a16:colId xmlns:a16="http://schemas.microsoft.com/office/drawing/2014/main" val="20000"/>
                    </a:ext>
                  </a:extLst>
                </a:gridCol>
                <a:gridCol w="2875062">
                  <a:extLst>
                    <a:ext uri="{9D8B030D-6E8A-4147-A177-3AD203B41FA5}">
                      <a16:colId xmlns:a16="http://schemas.microsoft.com/office/drawing/2014/main" val="20001"/>
                    </a:ext>
                  </a:extLst>
                </a:gridCol>
              </a:tblGrid>
              <a:tr h="597677">
                <a:tc gridSpan="2">
                  <a:txBody>
                    <a:bodyPr/>
                    <a:lstStyle/>
                    <a:p>
                      <a:r>
                        <a:rPr kumimoji="1" lang="ja-JP" altLang="en-US" sz="1200" b="0" baseline="0" dirty="0">
                          <a:solidFill>
                            <a:schemeClr val="tx1"/>
                          </a:solidFill>
                        </a:rPr>
                        <a:t>会社・団体名　　　　　　　　　　　　　　　　　　　　　　　　　　　ご担当者名</a:t>
                      </a:r>
                      <a:endParaRPr kumimoji="1" lang="en-US" altLang="ja-JP" sz="1200" b="0" baseline="0" dirty="0">
                        <a:solidFill>
                          <a:schemeClr val="tx1"/>
                        </a:solidFill>
                      </a:endParaRPr>
                    </a:p>
                    <a:p>
                      <a:endParaRPr kumimoji="1" lang="ja-JP" altLang="en-US" sz="12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1"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40">
                <a:tc gridSpan="2">
                  <a:txBody>
                    <a:bodyPr/>
                    <a:lstStyle/>
                    <a:p>
                      <a:r>
                        <a:rPr kumimoji="1" lang="ja-JP" altLang="en-US" sz="1200" b="0" baseline="0" dirty="0"/>
                        <a:t>ＴＥＬ：　　　　　　　　　　　　　　　　　</a:t>
                      </a:r>
                      <a:r>
                        <a:rPr kumimoji="1" lang="ja-JP" altLang="en-US" sz="1200" b="0" baseline="0" dirty="0">
                          <a:latin typeface="+mj-ea"/>
                          <a:ea typeface="+mj-ea"/>
                        </a:rPr>
                        <a:t>　</a:t>
                      </a:r>
                      <a:r>
                        <a:rPr kumimoji="1" lang="en-US" altLang="ja-JP" sz="1200" b="0" baseline="0" dirty="0">
                          <a:latin typeface="+mj-ea"/>
                          <a:ea typeface="+mj-ea"/>
                        </a:rPr>
                        <a:t>E-mail</a:t>
                      </a:r>
                      <a:r>
                        <a:rPr kumimoji="1" lang="ja-JP" altLang="en-US" sz="1200" b="0" baseline="0" dirty="0">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1"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3969">
                <a:tc>
                  <a:txBody>
                    <a:bodyPr/>
                    <a:lstStyle/>
                    <a:p>
                      <a:pPr algn="l"/>
                      <a:r>
                        <a:rPr kumimoji="1" lang="ja-JP" altLang="en-US" sz="1200" b="0" baseline="0" dirty="0"/>
                        <a:t>氏名：</a:t>
                      </a:r>
                      <a:endParaRPr kumimoji="1" lang="en-US" altLang="ja-JP" sz="1200" b="0" baseline="0" dirty="0"/>
                    </a:p>
                    <a:p>
                      <a:pPr algn="l"/>
                      <a:r>
                        <a:rPr kumimoji="1" lang="ja-JP" altLang="en-US" sz="1200" b="0" baseline="0" dirty="0"/>
                        <a:t>役職：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baseline="0" dirty="0"/>
                        <a:t>障害の種類：</a:t>
                      </a:r>
                      <a:endParaRPr kumimoji="1" lang="en-US" altLang="ja-JP" sz="1200" b="0" baseline="0" dirty="0"/>
                    </a:p>
                    <a:p>
                      <a:pPr algn="l"/>
                      <a:r>
                        <a:rPr kumimoji="1" lang="ja-JP" altLang="en-US" sz="1200" b="0" baseline="0" dirty="0"/>
                        <a:t>必要配慮事項：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35417">
                <a:tc>
                  <a:txBody>
                    <a:bodyPr/>
                    <a:lstStyle/>
                    <a:p>
                      <a:pPr algn="l"/>
                      <a:r>
                        <a:rPr kumimoji="1" lang="ja-JP" altLang="en-US" sz="1200" b="0" baseline="0" dirty="0"/>
                        <a:t>氏名：</a:t>
                      </a:r>
                      <a:endParaRPr kumimoji="1" lang="en-US" altLang="ja-JP" sz="1200" b="0" baseline="0" dirty="0"/>
                    </a:p>
                    <a:p>
                      <a:pPr algn="l"/>
                      <a:r>
                        <a:rPr kumimoji="1" lang="ja-JP" altLang="en-US" sz="1200" b="0" baseline="0" dirty="0"/>
                        <a:t>役職：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baseline="0" dirty="0"/>
                        <a:t>障害の種類：</a:t>
                      </a:r>
                      <a:endParaRPr kumimoji="1" lang="en-US" altLang="ja-JP" sz="1200" b="0" baseline="0" dirty="0"/>
                    </a:p>
                    <a:p>
                      <a:pPr algn="l"/>
                      <a:r>
                        <a:rPr kumimoji="1" lang="ja-JP" altLang="en-US" sz="1200" b="0" baseline="0" dirty="0"/>
                        <a:t>必要配慮事項：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35417">
                <a:tc>
                  <a:txBody>
                    <a:bodyPr/>
                    <a:lstStyle/>
                    <a:p>
                      <a:pPr algn="l"/>
                      <a:r>
                        <a:rPr kumimoji="1" lang="ja-JP" altLang="en-US" sz="1200" b="0" baseline="0" dirty="0"/>
                        <a:t>氏名：</a:t>
                      </a:r>
                      <a:endParaRPr kumimoji="1" lang="en-US" altLang="ja-JP" sz="1200" b="0" baseline="0" dirty="0"/>
                    </a:p>
                    <a:p>
                      <a:pPr algn="l"/>
                      <a:r>
                        <a:rPr kumimoji="1" lang="ja-JP" altLang="en-US" sz="1200" b="0" baseline="0" dirty="0"/>
                        <a:t>役職：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baseline="0" dirty="0"/>
                        <a:t>障害の種類：　</a:t>
                      </a:r>
                      <a:endParaRPr kumimoji="1" lang="en-US" altLang="ja-JP" sz="1200" b="0" baseline="0" dirty="0"/>
                    </a:p>
                    <a:p>
                      <a:pPr algn="l"/>
                      <a:r>
                        <a:rPr kumimoji="1" lang="ja-JP" altLang="en-US" sz="1200" b="0" baseline="0" dirty="0"/>
                        <a:t>必要配慮事項：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1985413" y="4589176"/>
            <a:ext cx="2883748" cy="307777"/>
          </a:xfrm>
          <a:prstGeom prst="rect">
            <a:avLst/>
          </a:prstGeom>
          <a:noFill/>
          <a:ln>
            <a:solidFill>
              <a:schemeClr val="accent1"/>
            </a:solidFill>
          </a:ln>
        </p:spPr>
        <p:txBody>
          <a:bodyPr wrap="square" rtlCol="0">
            <a:spAutoFit/>
          </a:bodyPr>
          <a:lstStyle/>
          <a:p>
            <a:pPr algn="ctr"/>
            <a:r>
              <a:rPr kumimoji="1" lang="ja-JP" altLang="en-US" sz="1400" dirty="0"/>
              <a:t>車使用の場合　　（　　　　　台）　</a:t>
            </a:r>
          </a:p>
        </p:txBody>
      </p:sp>
      <p:grpSp>
        <p:nvGrpSpPr>
          <p:cNvPr id="2" name="Group 4"/>
          <p:cNvGrpSpPr>
            <a:grpSpLocks/>
          </p:cNvGrpSpPr>
          <p:nvPr/>
        </p:nvGrpSpPr>
        <p:grpSpPr bwMode="auto">
          <a:xfrm>
            <a:off x="4075549" y="4965343"/>
            <a:ext cx="2189120" cy="2265369"/>
            <a:chOff x="7185" y="2710"/>
            <a:chExt cx="3866" cy="4427"/>
          </a:xfrm>
        </p:grpSpPr>
        <p:sp>
          <p:nvSpPr>
            <p:cNvPr id="3" name="四角形吹き出し 4"/>
            <p:cNvSpPr>
              <a:spLocks noChangeArrowheads="1"/>
            </p:cNvSpPr>
            <p:nvPr/>
          </p:nvSpPr>
          <p:spPr bwMode="auto">
            <a:xfrm>
              <a:off x="7185" y="2710"/>
              <a:ext cx="3866" cy="4427"/>
            </a:xfrm>
            <a:prstGeom prst="wedgeRectCallout">
              <a:avLst>
                <a:gd name="adj1" fmla="val -51551"/>
                <a:gd name="adj2" fmla="val 63917"/>
              </a:avLst>
            </a:prstGeom>
            <a:solidFill>
              <a:srgbClr val="FF0000"/>
            </a:solidFill>
            <a:ln w="53975" cap="rnd">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1" lang="ja-JP" altLang="en-US" sz="1100" b="0" i="0" u="none" strike="noStrike" cap="none" normalizeH="0" baseline="0">
                  <a:ln>
                    <a:noFill/>
                  </a:ln>
                  <a:solidFill>
                    <a:srgbClr val="FFFFFF"/>
                  </a:solidFill>
                  <a:effectLst/>
                  <a:latin typeface="Century" pitchFamily="18" charset="0"/>
                  <a:ea typeface="ＭＳ 明朝" pitchFamily="17" charset="-128"/>
                  <a:cs typeface="ＭＳ Ｐゴシック" pitchFamily="50" charset="-128"/>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54" name="図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 y="2778"/>
              <a:ext cx="3704" cy="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solidFill>
                    <a:srgbClr val="000000"/>
                  </a:solidFill>
                  <a:round/>
                  <a:headEnd/>
                  <a:tailEnd/>
                </a14:hiddenLine>
              </a:ext>
            </a:extLst>
          </p:spPr>
        </p:pic>
      </p:grpSp>
      <p:sp>
        <p:nvSpPr>
          <p:cNvPr id="10" name="テキスト ボックス 9">
            <a:extLst>
              <a:ext uri="{FF2B5EF4-FFF2-40B4-BE49-F238E27FC236}">
                <a16:creationId xmlns:a16="http://schemas.microsoft.com/office/drawing/2014/main" id="{D2340AC8-057A-1C8F-AEFE-A55ED2B2E384}"/>
              </a:ext>
            </a:extLst>
          </p:cNvPr>
          <p:cNvSpPr txBox="1"/>
          <p:nvPr/>
        </p:nvSpPr>
        <p:spPr>
          <a:xfrm>
            <a:off x="1985413" y="266828"/>
            <a:ext cx="3031189" cy="432220"/>
          </a:xfrm>
          <a:prstGeom prst="rect">
            <a:avLst/>
          </a:prstGeom>
          <a:solidFill>
            <a:schemeClr val="accent1">
              <a:lumMod val="20000"/>
              <a:lumOff val="80000"/>
            </a:schemeClr>
          </a:solidFill>
          <a:ln>
            <a:solidFill>
              <a:schemeClr val="tx1"/>
            </a:solidFill>
          </a:ln>
        </p:spPr>
        <p:txBody>
          <a:bodyPr wrap="square" tIns="108000" rtlCol="0" anchor="ctr" anchorCtr="0">
            <a:spAutoFit/>
          </a:bodyPr>
          <a:lstStyle/>
          <a:p>
            <a:pPr algn="ctr"/>
            <a:r>
              <a:rPr kumimoji="1" lang="ja-JP" altLang="en-US" dirty="0">
                <a:latin typeface="メイリオ" panose="020B0604030504040204" pitchFamily="50" charset="-128"/>
                <a:ea typeface="メイリオ" panose="020B0604030504040204" pitchFamily="50" charset="-128"/>
              </a:rPr>
              <a:t>職場リーダー交流会</a:t>
            </a:r>
          </a:p>
        </p:txBody>
      </p:sp>
      <p:pic>
        <p:nvPicPr>
          <p:cNvPr id="17" name="図 16" descr="QR コード&#10;&#10;AI 生成コンテンツは誤りを含む可能性があります。">
            <a:extLst>
              <a:ext uri="{FF2B5EF4-FFF2-40B4-BE49-F238E27FC236}">
                <a16:creationId xmlns:a16="http://schemas.microsoft.com/office/drawing/2014/main" id="{5645EF50-48B5-C4AA-60B8-6B4FB56B2E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7695" y="863964"/>
            <a:ext cx="986974" cy="986974"/>
          </a:xfrm>
          <a:prstGeom prst="rect">
            <a:avLst/>
          </a:prstGeom>
        </p:spPr>
      </p:pic>
    </p:spTree>
    <p:extLst>
      <p:ext uri="{BB962C8B-B14F-4D97-AF65-F5344CB8AC3E}">
        <p14:creationId xmlns:p14="http://schemas.microsoft.com/office/powerpoint/2010/main" val="168925219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TotalTime>
  <Words>447</Words>
  <Application>Microsoft Office PowerPoint</Application>
  <PresentationFormat>画面に合わせる (4:3)</PresentationFormat>
  <Paragraphs>65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UDゴシック</vt:lpstr>
      <vt:lpstr>Meiryo UI</vt:lpstr>
      <vt:lpstr>メイリオ</vt:lpstr>
      <vt:lpstr>Arial</vt:lpstr>
      <vt:lpstr>Calibri</vt:lpstr>
      <vt:lpstr>Calibri Light</vt:lpstr>
      <vt:lpstr>Century</vt:lpstr>
      <vt:lpstr>Wingdings 2</vt:lpstr>
      <vt:lpstr>HDOfficeLightV0</vt:lpstr>
      <vt:lpstr>PowerPoint プレゼンテーション</vt:lpstr>
      <vt:lpstr>PowerPoint プレゼンテーション</vt:lpstr>
    </vt:vector>
  </TitlesOfParts>
  <Company>ダイキン工業株式会社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ダイキンサンライズ摂津</dc:creator>
  <cp:lastModifiedBy>.</cp:lastModifiedBy>
  <cp:revision>51</cp:revision>
  <cp:lastPrinted>2026-01-09T00:04:52Z</cp:lastPrinted>
  <dcterms:created xsi:type="dcterms:W3CDTF">2016-09-05T07:16:43Z</dcterms:created>
  <dcterms:modified xsi:type="dcterms:W3CDTF">2026-01-09T05:48:15Z</dcterms:modified>
</cp:coreProperties>
</file>