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4"/>
  </p:notesMasterIdLst>
  <p:sldIdLst>
    <p:sldId id="259" r:id="rId2"/>
    <p:sldId id="260" r:id="rId3"/>
  </p:sldIdLst>
  <p:sldSz cx="7775575" cy="10907713"/>
  <p:notesSz cx="6807200" cy="9939338"/>
  <p:defaultTextStyle>
    <a:defPPr>
      <a:defRPr lang="ja-JP"/>
    </a:defPPr>
    <a:lvl1pPr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508000" indent="-50800"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2036763" indent="-207963" algn="l" defTabSz="1017588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0099CC"/>
    <a:srgbClr val="EE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3150" y="6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420" cy="499172"/>
          </a:xfrm>
          <a:prstGeom prst="rect">
            <a:avLst/>
          </a:prstGeom>
        </p:spPr>
        <p:txBody>
          <a:bodyPr vert="horz" lIns="91570" tIns="45785" rIns="91570" bIns="45785" rtlCol="0"/>
          <a:lstStyle>
            <a:lvl1pPr algn="l" defTabSz="10092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210" y="0"/>
            <a:ext cx="2949420" cy="499172"/>
          </a:xfrm>
          <a:prstGeom prst="rect">
            <a:avLst/>
          </a:prstGeom>
        </p:spPr>
        <p:txBody>
          <a:bodyPr vert="horz" lIns="91570" tIns="45785" rIns="91570" bIns="45785" rtlCol="0"/>
          <a:lstStyle>
            <a:lvl1pPr algn="r" defTabSz="10092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75D9164-9326-4D94-8839-FB9146BC1BCB}" type="datetimeFigureOut">
              <a:rPr lang="ja-JP" altLang="en-US"/>
              <a:pPr>
                <a:defRPr/>
              </a:pPr>
              <a:t>2023/9/15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0" tIns="45785" rIns="91570" bIns="45785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877" y="4783857"/>
            <a:ext cx="5445446" cy="3913064"/>
          </a:xfrm>
          <a:prstGeom prst="rect">
            <a:avLst/>
          </a:prstGeom>
        </p:spPr>
        <p:txBody>
          <a:bodyPr vert="horz" lIns="91570" tIns="45785" rIns="91570" bIns="45785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168"/>
            <a:ext cx="2949420" cy="499171"/>
          </a:xfrm>
          <a:prstGeom prst="rect">
            <a:avLst/>
          </a:prstGeom>
        </p:spPr>
        <p:txBody>
          <a:bodyPr vert="horz" lIns="91570" tIns="45785" rIns="91570" bIns="45785" rtlCol="0" anchor="b"/>
          <a:lstStyle>
            <a:lvl1pPr algn="l" defTabSz="10092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210" y="9440168"/>
            <a:ext cx="2949420" cy="499171"/>
          </a:xfrm>
          <a:prstGeom prst="rect">
            <a:avLst/>
          </a:prstGeom>
        </p:spPr>
        <p:txBody>
          <a:bodyPr vert="horz" lIns="91570" tIns="45785" rIns="91570" bIns="45785" rtlCol="0" anchor="b"/>
          <a:lstStyle>
            <a:lvl1pPr algn="r" defTabSz="100922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0300103-FEEF-44BD-9F43-4C49A9CE01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3921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75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508000" algn="l" defTabSz="10175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1017588" algn="l" defTabSz="10175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527175" algn="l" defTabSz="10175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2036763" algn="l" defTabSz="1017588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5D71-9B4C-4453-B888-4FAAABC156CF}" type="datetimeFigureOut">
              <a:rPr lang="en-US"/>
              <a:pPr>
                <a:defRPr/>
              </a:pPr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EFC01-3318-4C94-80E0-FBDC58CE5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7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3000-20D8-4859-A4E2-190A70ED64D7}" type="datetimeFigureOut">
              <a:rPr lang="en-US"/>
              <a:pPr>
                <a:defRPr/>
              </a:pPr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D9E2-BCAC-435A-B645-9A98E51FB2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2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AF144-DE1E-482D-9BC7-7EC349968BAD}" type="datetimeFigureOut">
              <a:rPr lang="en-US"/>
              <a:pPr>
                <a:defRPr/>
              </a:pPr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1A9E-E319-454D-AB3C-C97A91E4C9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6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48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0F05-7987-4D79-9F90-0BDF42876BB9}" type="datetimeFigureOut">
              <a:rPr lang="en-US"/>
              <a:pPr>
                <a:defRPr/>
              </a:pPr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46B7-E3EF-4AC3-87A0-B693028729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8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E218-26B7-44C7-84B8-E225D4E9D2C9}" type="datetimeFigureOut">
              <a:rPr lang="en-US"/>
              <a:pPr>
                <a:defRPr/>
              </a:pPr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CC882-A3A6-4E46-A4F6-919BF10AC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6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0392A-FE51-40A5-90E2-D5EC865E1465}" type="datetimeFigureOut">
              <a:rPr lang="en-US"/>
              <a:pPr>
                <a:defRPr/>
              </a:pPr>
              <a:t>9/15/2023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A575-773B-4BE5-A60A-830CA7024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7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22B4A-6E34-4B7B-B4ED-5B453445D14D}" type="datetimeFigureOut">
              <a:rPr lang="en-US"/>
              <a:pPr>
                <a:defRPr/>
              </a:pPr>
              <a:t>9/15/2023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1226-AF1D-4821-B990-CE493B1C2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46A4F-DEA4-4009-8942-96CC93A7BEDD}" type="datetimeFigureOut">
              <a:rPr lang="en-US"/>
              <a:pPr>
                <a:defRPr/>
              </a:pPr>
              <a:t>9/15/2023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A904B-F7C3-4567-956C-9F28CE5811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5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4AFF-F7F8-4067-BFC1-68AFAB2CC866}" type="datetimeFigureOut">
              <a:rPr lang="en-US"/>
              <a:pPr>
                <a:defRPr/>
              </a:pPr>
              <a:t>9/15/2023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DAC10-09C0-448B-AF8E-3BD2A2815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2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9D39-0E7E-449A-A628-35CC99D29313}" type="datetimeFigureOut">
              <a:rPr lang="en-US"/>
              <a:pPr>
                <a:defRPr/>
              </a:pPr>
              <a:t>9/15/2023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A16D-4BC8-46D8-8F91-B8ED1568E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5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rtlCol="0">
            <a:normAutofit/>
          </a:bodyPr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A500-4B27-4C6E-ADF0-3AF4F5F04997}" type="datetimeFigureOut">
              <a:rPr lang="en-US"/>
              <a:pPr>
                <a:defRPr/>
              </a:pPr>
              <a:t>9/15/2023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C372-FA92-421E-A8C4-9699EAD7D7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581025"/>
            <a:ext cx="67056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2903538"/>
            <a:ext cx="67056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19007" fontAlgn="auto">
              <a:spcBef>
                <a:spcPts val="0"/>
              </a:spcBef>
              <a:spcAft>
                <a:spcPts val="0"/>
              </a:spcAft>
              <a:defRPr sz="102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4BAA0DC-1566-47AD-9BED-F92452B3AB51}" type="datetimeFigureOut">
              <a:rPr lang="en-US"/>
              <a:pPr>
                <a:defRPr/>
              </a:pPr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19007" fontAlgn="auto">
              <a:spcBef>
                <a:spcPts val="0"/>
              </a:spcBef>
              <a:spcAft>
                <a:spcPts val="0"/>
              </a:spcAft>
              <a:defRPr sz="102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19007" fontAlgn="auto">
              <a:spcBef>
                <a:spcPts val="0"/>
              </a:spcBef>
              <a:spcAft>
                <a:spcPts val="0"/>
              </a:spcAft>
              <a:defRPr sz="102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30EF95-3F92-4791-A6CD-07BD6D4098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itchFamily="34" charset="0"/>
          <a:ea typeface="ＭＳ Ｐゴシック" pitchFamily="50" charset="-128"/>
        </a:defRPr>
      </a:lvl2pPr>
      <a:lvl3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itchFamily="34" charset="0"/>
          <a:ea typeface="ＭＳ Ｐゴシック" pitchFamily="50" charset="-128"/>
        </a:defRPr>
      </a:lvl3pPr>
      <a:lvl4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itchFamily="34" charset="0"/>
          <a:ea typeface="ＭＳ Ｐゴシック" pitchFamily="50" charset="-128"/>
        </a:defRPr>
      </a:lvl4pPr>
      <a:lvl5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itchFamily="34" charset="0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itchFamily="34" charset="0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itchFamily="34" charset="0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itchFamily="34" charset="0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 pitchFamily="34" charset="0"/>
          <a:ea typeface="ＭＳ Ｐゴシック" pitchFamily="50" charset="-128"/>
        </a:defRPr>
      </a:lvl9pPr>
    </p:titleStyle>
    <p:bodyStyle>
      <a:lvl1pPr marL="193675" indent="-193675" algn="l" defTabSz="776288" rtl="0" eaLnBrk="0" fontAlgn="base" hangingPunct="0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TACHECK\Desktop\Hoi thao phap luat\hoi thao phap luat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72892"/>
            <a:ext cx="7773987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9292" y="4968026"/>
            <a:ext cx="32998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スケジュール</a:t>
            </a:r>
            <a:endParaRPr lang="en-US" altLang="ja-JP" sz="14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14:00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受付開始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（オムロン京都太陽、玄関）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14:30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会社紹介、職場見学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16:00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質疑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16:15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グループディスカッション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17:00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終了後、現地解散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懇親会参加の方は会場へ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京都市バスで移動 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17:30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懇親会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0844" y="661175"/>
            <a:ext cx="6993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3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令和５年度   障害者就労支援見学会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2162" y="2414128"/>
            <a:ext cx="635943" cy="67774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wordArtVertRtl" wrap="square">
            <a:spAutoFit/>
          </a:bodyPr>
          <a:lstStyle/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pc="1050" dirty="0">
                <a:solidFill>
                  <a:schemeClr val="accent2">
                    <a:lumMod val="50000"/>
                  </a:schemeClr>
                </a:solidFill>
                <a:latin typeface="ＤＦＧ極太丸ゴシック体" panose="020F0A00010101010101" pitchFamily="50" charset="-128"/>
                <a:ea typeface="ＤＦＧ極太丸ゴシック体" panose="020F0A00010101010101" pitchFamily="50" charset="-128"/>
              </a:rPr>
              <a:t>ES</a:t>
            </a:r>
            <a:r>
              <a:rPr lang="ja-JP" altLang="en-US" spc="1050" dirty="0">
                <a:solidFill>
                  <a:schemeClr val="accent2">
                    <a:lumMod val="50000"/>
                  </a:schemeClr>
                </a:solidFill>
                <a:latin typeface="ＤＦＧ極太丸ゴシック体" panose="020F0A00010101010101" pitchFamily="50" charset="-128"/>
                <a:ea typeface="ＤＦＧ極太丸ゴシック体" panose="020F0A00010101010101" pitchFamily="50" charset="-128"/>
              </a:rPr>
              <a:t>ネットワ</a:t>
            </a:r>
            <a:r>
              <a:rPr lang="en-US" altLang="ja-JP" spc="1050" dirty="0">
                <a:solidFill>
                  <a:schemeClr val="accent2">
                    <a:lumMod val="50000"/>
                  </a:schemeClr>
                </a:solidFill>
                <a:latin typeface="ＤＦＧ極太丸ゴシック体" panose="020F0A00010101010101" pitchFamily="50" charset="-128"/>
                <a:ea typeface="ＤＦＧ極太丸ゴシック体" panose="020F0A00010101010101" pitchFamily="50" charset="-128"/>
              </a:rPr>
              <a:t>―</a:t>
            </a:r>
            <a:r>
              <a:rPr lang="ja-JP" altLang="en-US" spc="1050" dirty="0">
                <a:solidFill>
                  <a:schemeClr val="accent2">
                    <a:lumMod val="50000"/>
                  </a:schemeClr>
                </a:solidFill>
                <a:latin typeface="ＤＦＧ極太丸ゴシック体" panose="020F0A00010101010101" pitchFamily="50" charset="-128"/>
                <a:ea typeface="ＤＦＧ極太丸ゴシック体" panose="020F0A00010101010101" pitchFamily="50" charset="-128"/>
              </a:rPr>
              <a:t>ク見学会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FC835F25-B71B-4573-A6C1-1B763A87E0CB}"/>
              </a:ext>
            </a:extLst>
          </p:cNvPr>
          <p:cNvSpPr txBox="1"/>
          <p:nvPr/>
        </p:nvSpPr>
        <p:spPr>
          <a:xfrm>
            <a:off x="1039292" y="9814728"/>
            <a:ext cx="5997575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800" b="1" dirty="0">
                <a:solidFill>
                  <a:schemeClr val="accent5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認定ＮＰＯ法人</a:t>
            </a:r>
            <a:r>
              <a:rPr lang="ja-JP" altLang="en-US" sz="18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大阪障害者雇用支援ネットワーク</a:t>
            </a:r>
            <a:endParaRPr lang="en-US" altLang="ja-JP" sz="1800" b="1" dirty="0">
              <a:solidFill>
                <a:srgbClr val="00206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E-mail</a:t>
            </a:r>
            <a:r>
              <a:rPr lang="ja-JP" altLang="en-US" sz="16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</a:t>
            </a:r>
            <a:r>
              <a:rPr lang="en-US" altLang="ja-JP" sz="16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: o-isc@onyx.dti.ne.jp </a:t>
            </a:r>
          </a:p>
          <a:p>
            <a:pPr algn="ctr"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TEL : 06-6949-0350      FAX : 06-6949-1256</a:t>
            </a:r>
            <a:endParaRPr lang="ja-JP" altLang="en-US" sz="16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2C20F4C1-9473-1094-37C2-5A7584920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95" y="1085535"/>
            <a:ext cx="686582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600" b="1" dirty="0">
                <a:solidFill>
                  <a:srgbClr val="002060"/>
                </a:solidFill>
                <a:latin typeface="AR P丸ゴシック体M"/>
                <a:ea typeface="AR P丸ゴシック体M"/>
                <a:cs typeface="AR P丸ゴシック体M"/>
              </a:rPr>
              <a:t>　</a:t>
            </a:r>
            <a:r>
              <a:rPr lang="ja-JP" altLang="en-US" sz="1600" dirty="0">
                <a:latin typeface="AR P丸ゴシック体M"/>
                <a:ea typeface="AR P丸ゴシック体M"/>
                <a:cs typeface="AR P丸ゴシック体M"/>
              </a:rPr>
              <a:t>認定</a:t>
            </a:r>
            <a:r>
              <a:rPr lang="en-US" altLang="ja-JP" sz="1600" dirty="0">
                <a:latin typeface="AR P丸ゴシック体M"/>
                <a:ea typeface="AR P丸ゴシック体M"/>
                <a:cs typeface="AR P丸ゴシック体M"/>
              </a:rPr>
              <a:t>NPO</a:t>
            </a:r>
            <a:r>
              <a:rPr lang="ja-JP" altLang="en-US" sz="1600" dirty="0">
                <a:latin typeface="AR P丸ゴシック体M"/>
                <a:ea typeface="AR P丸ゴシック体M"/>
                <a:cs typeface="AR P丸ゴシック体M"/>
              </a:rPr>
              <a:t>法人</a:t>
            </a:r>
            <a:r>
              <a:rPr lang="ja-JP" altLang="ja-JP" sz="1600" dirty="0">
                <a:latin typeface="AR P丸ゴシック体M"/>
                <a:ea typeface="AR P丸ゴシック体M"/>
                <a:cs typeface="AR P丸ゴシック体M"/>
              </a:rPr>
              <a:t>大阪障害者雇用支援ネットワークでは、</a:t>
            </a:r>
            <a:r>
              <a:rPr lang="ja-JP" altLang="en-US" sz="1600" dirty="0">
                <a:latin typeface="AR P丸ゴシック体M"/>
                <a:ea typeface="AR P丸ゴシック体M"/>
                <a:cs typeface="AR P丸ゴシック体M"/>
              </a:rPr>
              <a:t>企業や福祉関係で、障害者の就労・定着に携わっている方々を対象に、先進的な障害者雇用をされている企業様の見学をさせて頂き、色々学ばせて頂くと共に参加者同士でも情報交換できる場として、見学会を企画致しております。</a:t>
            </a:r>
            <a:endParaRPr lang="en-US" altLang="ja-JP" sz="1600" dirty="0">
              <a:latin typeface="AR P丸ゴシック体M"/>
              <a:ea typeface="AR P丸ゴシック体M"/>
              <a:cs typeface="AR P丸ゴシック体M"/>
            </a:endParaRPr>
          </a:p>
          <a:p>
            <a:pPr eaLnBrk="1" hangingPunct="1"/>
            <a:r>
              <a:rPr lang="ja-JP" altLang="en-US" sz="1600" dirty="0">
                <a:latin typeface="AR P丸ゴシック体M"/>
                <a:ea typeface="AR P丸ゴシック体M"/>
                <a:cs typeface="AR P丸ゴシック体M"/>
              </a:rPr>
              <a:t>　今回はオムロン京都太陽（株）様の職場を見学をさせて頂きます。　その後、参加者での情報交換の場としてグループディスカッションを行います。また見学の後、参加者での交流をより深めるために懇親会も予定しております。</a:t>
            </a:r>
            <a:endParaRPr lang="en-US" altLang="ja-JP" sz="1600" dirty="0">
              <a:latin typeface="AR P丸ゴシック体M"/>
              <a:ea typeface="AR P丸ゴシック体M"/>
              <a:cs typeface="AR P丸ゴシック体M"/>
            </a:endParaRPr>
          </a:p>
          <a:p>
            <a:pPr eaLnBrk="1" hangingPunct="1"/>
            <a:r>
              <a:rPr lang="en-US" altLang="ja-JP" sz="1600" dirty="0">
                <a:latin typeface="AR P丸ゴシック体M"/>
                <a:ea typeface="AR P丸ゴシック体M"/>
                <a:cs typeface="AR P丸ゴシック体M"/>
              </a:rPr>
              <a:t>    </a:t>
            </a:r>
            <a:r>
              <a:rPr lang="ja-JP" altLang="en-US" sz="1600" dirty="0">
                <a:latin typeface="AR P丸ゴシック体M"/>
                <a:ea typeface="AR P丸ゴシック体M"/>
                <a:cs typeface="AR P丸ゴシック体M"/>
              </a:rPr>
              <a:t>お時間の許す方は、懇親会への参加もご検討をお願い致します。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AF33D5D-AF4E-C66C-932D-2C4EEE2EB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17" y="3466436"/>
            <a:ext cx="3483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800" b="1" dirty="0">
                <a:solidFill>
                  <a:srgbClr val="002060"/>
                </a:solidFill>
                <a:latin typeface="AR P丸ゴシック体M"/>
                <a:ea typeface="AR P丸ゴシック体M"/>
                <a:cs typeface="AR P丸ゴシック体M"/>
              </a:rPr>
              <a:t>場所：</a:t>
            </a:r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AR P丸ゴシック体M"/>
                <a:ea typeface="AR P丸ゴシック体M"/>
                <a:cs typeface="AR P丸ゴシック体M"/>
              </a:rPr>
              <a:t>オムロン京都太陽（株）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168CCC7-F649-FB39-D117-E99CC8CD733D}"/>
              </a:ext>
            </a:extLst>
          </p:cNvPr>
          <p:cNvSpPr txBox="1"/>
          <p:nvPr/>
        </p:nvSpPr>
        <p:spPr>
          <a:xfrm>
            <a:off x="1163510" y="3765634"/>
            <a:ext cx="3760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19007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6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京都市南区上鳥羽塔ノ森上河原８７</a:t>
            </a:r>
            <a:endParaRPr lang="en-US" altLang="ja-JP" sz="16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4F1DAE62-25E9-A05F-EF5D-1AEE10B5AA70}"/>
              </a:ext>
            </a:extLst>
          </p:cNvPr>
          <p:cNvSpPr txBox="1"/>
          <p:nvPr/>
        </p:nvSpPr>
        <p:spPr>
          <a:xfrm>
            <a:off x="798104" y="4180765"/>
            <a:ext cx="4871175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19007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8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日時：</a:t>
            </a:r>
            <a:r>
              <a:rPr lang="en-US" altLang="ja-JP" sz="1800" b="1" dirty="0">
                <a:solidFill>
                  <a:schemeClr val="accent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2023</a:t>
            </a:r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sz="1800" b="1" dirty="0">
                <a:solidFill>
                  <a:schemeClr val="accent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10</a:t>
            </a:r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r>
              <a:rPr lang="en-US" altLang="ja-JP" sz="1800" b="1" dirty="0">
                <a:solidFill>
                  <a:schemeClr val="accent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27</a:t>
            </a:r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日（金）</a:t>
            </a:r>
            <a:r>
              <a:rPr lang="en-US" altLang="ja-JP" sz="18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</a:t>
            </a:r>
            <a:r>
              <a:rPr lang="en-US" altLang="ja-JP" sz="16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4:30</a:t>
            </a:r>
            <a:r>
              <a:rPr lang="ja-JP" altLang="en-US" sz="16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</a:t>
            </a:r>
            <a:r>
              <a:rPr lang="en-US" altLang="ja-JP" sz="16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17:00</a:t>
            </a:r>
          </a:p>
          <a:p>
            <a:pPr defTabSz="1019007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ja-JP" altLang="en-US" sz="18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集合場所：</a:t>
            </a:r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現地集合　　</a:t>
            </a:r>
            <a:endParaRPr lang="en-US" altLang="ja-JP" sz="1800" b="1" dirty="0">
              <a:solidFill>
                <a:schemeClr val="accent1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08772D7-3F68-6EDA-F4A4-986ED1BB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440" y="4875205"/>
            <a:ext cx="3361562" cy="2256936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3AD3D469-2CA1-E27E-C1C9-043CB9716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746" y="4472665"/>
            <a:ext cx="2460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600" b="1" dirty="0">
                <a:solidFill>
                  <a:srgbClr val="002060"/>
                </a:solidFill>
                <a:latin typeface="AR P丸ゴシック体M"/>
                <a:ea typeface="AR P丸ゴシック体M"/>
                <a:cs typeface="AR P丸ゴシック体M"/>
              </a:rPr>
              <a:t>定員：３０名（先着順）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5AB9369-A512-3DD1-96D5-1DC7D6B6A817}"/>
              </a:ext>
            </a:extLst>
          </p:cNvPr>
          <p:cNvSpPr txBox="1"/>
          <p:nvPr/>
        </p:nvSpPr>
        <p:spPr>
          <a:xfrm>
            <a:off x="4536021" y="3466436"/>
            <a:ext cx="307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見学会：参加費無料</a:t>
            </a:r>
            <a:endParaRPr kumimoji="1" lang="en-US" altLang="ja-JP" sz="16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懇親会：</a:t>
            </a:r>
            <a:r>
              <a:rPr lang="en-US" altLang="ja-JP" sz="1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6,500</a:t>
            </a:r>
            <a:r>
              <a:rPr lang="ja-JP" altLang="en-US" sz="16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円（領収書有）</a:t>
            </a:r>
            <a:endParaRPr kumimoji="1" lang="ja-JP" altLang="en-US" sz="16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33CFD5A-6D62-188A-3F18-F9B24AF5F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292" y="7394726"/>
            <a:ext cx="6359736" cy="1839140"/>
          </a:xfrm>
          <a:prstGeom prst="rect">
            <a:avLst/>
          </a:prstGeom>
        </p:spPr>
      </p:pic>
      <p:sp>
        <p:nvSpPr>
          <p:cNvPr id="21" name="TextBox 22">
            <a:extLst>
              <a:ext uri="{FF2B5EF4-FFF2-40B4-BE49-F238E27FC236}">
                <a16:creationId xmlns:a16="http://schemas.microsoft.com/office/drawing/2014/main" id="{8A197682-6CC1-3999-096B-07FDD30BA464}"/>
              </a:ext>
            </a:extLst>
          </p:cNvPr>
          <p:cNvSpPr txBox="1"/>
          <p:nvPr/>
        </p:nvSpPr>
        <p:spPr>
          <a:xfrm>
            <a:off x="1163510" y="9277035"/>
            <a:ext cx="59975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京都市営地下鉄</a:t>
            </a:r>
            <a:r>
              <a:rPr lang="en-US" altLang="ja-JP" sz="12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/</a:t>
            </a:r>
            <a:r>
              <a:rPr lang="ja-JP" altLang="en-US" sz="12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近鉄京都線　竹田駅（竹田駅西口より　南</a:t>
            </a:r>
            <a:r>
              <a:rPr lang="en-US" altLang="ja-JP" sz="12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</a:t>
            </a:r>
            <a:r>
              <a:rPr lang="ja-JP" altLang="en-US" sz="12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号・南</a:t>
            </a:r>
            <a:r>
              <a:rPr lang="en-US" altLang="ja-JP" sz="12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</a:t>
            </a:r>
            <a:r>
              <a:rPr lang="ja-JP" altLang="en-US" sz="12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号・特南</a:t>
            </a:r>
            <a:r>
              <a:rPr lang="en-US" altLang="ja-JP" sz="12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</a:t>
            </a:r>
            <a:r>
              <a:rPr lang="ja-JP" altLang="en-US" sz="12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号）より 京都市バス上鳥羽塔ノ森下車：所要時間：</a:t>
            </a:r>
            <a:r>
              <a:rPr lang="en-US" altLang="ja-JP" sz="12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</a:t>
            </a:r>
            <a:r>
              <a:rPr lang="ja-JP" altLang="en-US" sz="12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分、　タクシー；竹田駅 約</a:t>
            </a:r>
            <a:r>
              <a:rPr lang="en-US" altLang="ja-JP" sz="12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10</a:t>
            </a:r>
            <a:r>
              <a:rPr lang="ja-JP" altLang="en-US" sz="1200" b="1" dirty="0">
                <a:solidFill>
                  <a:srgbClr val="00206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分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TACHECK\Desktop\Hoi thao phap luat\hoi thao phap luat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04788"/>
            <a:ext cx="7773987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62396" y="8680042"/>
            <a:ext cx="599757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認定ＮＰＯ法人大阪障害者雇用支援ネットワーク</a:t>
            </a:r>
            <a:endParaRPr lang="en-US" altLang="ja-JP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E-mail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o-isc@onyx.dti.ne.jp </a:t>
            </a:r>
          </a:p>
          <a:p>
            <a:pPr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 : 06-6949-0350         FAX : 06-6949-1256</a:t>
            </a:r>
            <a:endParaRPr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631C1E49-CFEE-462A-AC1B-355F9B32F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07" y="6653354"/>
            <a:ext cx="6438023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ts val="2200"/>
              </a:lnSpc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 P丸ゴシック体M"/>
              </a:rPr>
              <a:t>申込みはＥ－ＭａｉｌもしくはＦＡＸにて下記まで。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AR P丸ゴシック体M"/>
            </a:endParaRPr>
          </a:p>
          <a:p>
            <a:pPr algn="ctr" eaLnBrk="1" hangingPunct="1">
              <a:lnSpc>
                <a:spcPts val="2200"/>
              </a:lnSpc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 P丸ゴシック体M"/>
              </a:rPr>
              <a:t>懇親会費は当日受付にて徴収いたします。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AR P丸ゴシック体M"/>
            </a:endParaRPr>
          </a:p>
          <a:p>
            <a:pPr algn="ctr" eaLnBrk="1" hangingPunct="1">
              <a:lnSpc>
                <a:spcPts val="2200"/>
              </a:lnSpc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AR P丸ゴシック体M"/>
              </a:rPr>
              <a:t>領収書をご用意します。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AR P丸ゴシック体M"/>
            </a:endParaRPr>
          </a:p>
          <a:p>
            <a:pPr algn="ctr" eaLnBrk="1" hangingPunct="1"/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AR P丸ゴシック体M"/>
            </a:endParaRP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60F99746-A9B6-4BFC-B905-2D6F6EBADA78}"/>
              </a:ext>
            </a:extLst>
          </p:cNvPr>
          <p:cNvSpPr txBox="1"/>
          <p:nvPr/>
        </p:nvSpPr>
        <p:spPr>
          <a:xfrm>
            <a:off x="465549" y="1528458"/>
            <a:ext cx="6661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19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accent5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令和５年度   障害者就労支援見学会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BC3F975-0BBB-4B2E-8EDC-42D280A4D92B}"/>
              </a:ext>
            </a:extLst>
          </p:cNvPr>
          <p:cNvSpPr/>
          <p:nvPr/>
        </p:nvSpPr>
        <p:spPr>
          <a:xfrm>
            <a:off x="1454367" y="2227671"/>
            <a:ext cx="5258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27</a:t>
            </a:r>
            <a:r>
              <a: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日（金）</a:t>
            </a:r>
            <a:r>
              <a: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14:30</a:t>
            </a:r>
            <a:r>
              <a:rPr lang="ja-JP" altLang="en-US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17:00</a:t>
            </a:r>
            <a:endParaRPr lang="ja-JP" altLang="en-US" dirty="0"/>
          </a:p>
        </p:txBody>
      </p:sp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E3E9D872-E6C4-D8BA-EA72-8C7E83E7F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36170"/>
              </p:ext>
            </p:extLst>
          </p:nvPr>
        </p:nvGraphicFramePr>
        <p:xfrm>
          <a:off x="1062396" y="3267042"/>
          <a:ext cx="5650782" cy="297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227">
                  <a:extLst>
                    <a:ext uri="{9D8B030D-6E8A-4147-A177-3AD203B41FA5}">
                      <a16:colId xmlns:a16="http://schemas.microsoft.com/office/drawing/2014/main" val="2862960848"/>
                    </a:ext>
                  </a:extLst>
                </a:gridCol>
                <a:gridCol w="3930555">
                  <a:extLst>
                    <a:ext uri="{9D8B030D-6E8A-4147-A177-3AD203B41FA5}">
                      <a16:colId xmlns:a16="http://schemas.microsoft.com/office/drawing/2014/main" val="3390457077"/>
                    </a:ext>
                  </a:extLst>
                </a:gridCol>
              </a:tblGrid>
              <a:tr h="4257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会社・団体名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303846"/>
                  </a:ext>
                </a:extLst>
              </a:tr>
              <a:tr h="4257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　属</a:t>
                      </a:r>
                      <a:endParaRPr kumimoji="1" lang="en-US" altLang="ja-JP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862179"/>
                  </a:ext>
                </a:extLst>
              </a:tr>
              <a:tr h="4257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役　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46729"/>
                  </a:ext>
                </a:extLst>
              </a:tr>
              <a:tr h="4257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氏　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671720"/>
                  </a:ext>
                </a:extLst>
              </a:tr>
              <a:tr h="4257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FAX</a:t>
                      </a:r>
                      <a:endParaRPr kumimoji="1" lang="ja-JP" altLang="en-US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485836"/>
                  </a:ext>
                </a:extLst>
              </a:tr>
              <a:tr h="4257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E-mail</a:t>
                      </a:r>
                      <a:endParaRPr kumimoji="1" lang="ja-JP" altLang="en-US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581020"/>
                  </a:ext>
                </a:extLst>
              </a:tr>
              <a:tr h="4257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懇親会</a:t>
                      </a:r>
                      <a:endParaRPr kumimoji="1" lang="ja-JP" altLang="en-US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□参加　　　　　□不参加</a:t>
                      </a:r>
                      <a:endParaRPr kumimoji="1" lang="ja-JP" altLang="en-US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126315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35E2551-3716-4EF5-0179-C6D6A7552285}"/>
              </a:ext>
            </a:extLst>
          </p:cNvPr>
          <p:cNvSpPr/>
          <p:nvPr/>
        </p:nvSpPr>
        <p:spPr>
          <a:xfrm>
            <a:off x="821858" y="8244699"/>
            <a:ext cx="6131858" cy="2237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7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AB9D3B3-C864-4D33-86DD-8BCA8018B673}" vid="{F68D0221-22D9-4066-842D-C62C85520585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37</Template>
  <TotalTime>0</TotalTime>
  <Words>408</Words>
  <Application>Microsoft Office PowerPoint</Application>
  <PresentationFormat>ユーザー設定</PresentationFormat>
  <Paragraphs>42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AR P丸ゴシック体M</vt:lpstr>
      <vt:lpstr>ＤＦＧ極太丸ゴシック体</vt:lpstr>
      <vt:lpstr>メイリオ</vt:lpstr>
      <vt:lpstr>Arial</vt:lpstr>
      <vt:lpstr>Calibri</vt:lpstr>
      <vt:lpstr>Calibri Light</vt:lpstr>
      <vt:lpstr>37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2013-07-04T12:03:22Z</dcterms:created>
  <dcterms:modified xsi:type="dcterms:W3CDTF">2023-09-15T05:28:58Z</dcterms:modified>
</cp:coreProperties>
</file>